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0"/>
  </p:notesMasterIdLst>
  <p:sldIdLst>
    <p:sldId id="258" r:id="rId2"/>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5" r:id="rId37"/>
    <p:sldId id="296" r:id="rId38"/>
    <p:sldId id="297" r:id="rId39"/>
    <p:sldId id="298" r:id="rId40"/>
    <p:sldId id="299" r:id="rId41"/>
    <p:sldId id="300" r:id="rId42"/>
    <p:sldId id="301" r:id="rId43"/>
    <p:sldId id="302" r:id="rId44"/>
    <p:sldId id="303" r:id="rId45"/>
    <p:sldId id="304" r:id="rId46"/>
    <p:sldId id="305" r:id="rId47"/>
    <p:sldId id="308" r:id="rId48"/>
    <p:sldId id="306" r:id="rId49"/>
  </p:sldIdLst>
  <p:sldSz cx="9144000" cy="5143500" type="screen16x9"/>
  <p:notesSz cx="6858000" cy="9144000"/>
  <p:embeddedFontLs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a6c1602ad_1_1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3a6c1602ad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a6c1602ad_1_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3a6c1602ad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a6c1602ad_1_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3a6c1602ad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a6c1602ad_1_1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3a6c1602ad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6c1602ad_1_1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3a6c1602ad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6c1602ad_1_4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3a6c1602ad_1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a6c1602ad_1_14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3a6c1602ad_1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a6c1602ad_1_1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a6c1602ad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a6c1602ad_1_43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3a6c1602ad_1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a6c1602ad_1_16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a6c1602ad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6c1602ad_1_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a6c1602ad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4: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a6c1602ad_1_1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3a6c1602ad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a6c1602ad_1_19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3a6c1602ad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a6c1602ad_1_2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3a6c1602ad_1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a6c1602ad_1_17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a6c1602ad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a6c1602ad_1_2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3a6c1602ad_1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6c1602ad_1_2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3a6c1602ad_1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a6c1602ad_1_20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3a6c1602ad_1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a6c1602ad_1_2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3a6c1602ad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a6c1602ad_1_22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3a6c1602ad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6c1602ad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a6c1602a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a6c1602ad_1_25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3a6c1602ad_1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a6c1602ad_1_26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3a6c1602ad_1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a6c1602ad_1_27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3a6c1602ad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a6c1602ad_1_2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3a6c1602ad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a6c1602ad_1_2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3a6c1602ad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a6c1602ad_1_30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3a6c1602ad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a6c1602ad_1_32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3a6c1602ad_1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a6c1602ad_1_4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3a6c1602ad_1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a6c1602ad_1_3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3a6c1602ad_1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a6c1602ad_1_35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3a6c1602ad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6c1602ad_1_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a6c1602ad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a6c1602ad_1_36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3a6c1602ad_1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a6c1602ad_1_36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3a6c1602ad_1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a6c1602ad_1_33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3a6c1602ad_1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a6c1602ad_1_38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a6c1602ad_1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a6c1602ad_1_39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3a6c1602ad_1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a6c1602ad_1_4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3a6c1602ad_1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a6c1602ad_1_4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3a6c1602ad_1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a6c1602ad_1_3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3a6c1602ad_1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9722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6c1602ad_1_4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3a6c1602ad_1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a6c1602ad_1_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3a6c1602ad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a6c1602ad_1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3a6c1602ad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a6c1602ad_1_6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3a6c1602ad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a6c1602ad_1_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a6c1602ad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a6c1602ad_1_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3a6c1602ad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3"/>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144" name="Google Shape;144;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endParaRPr/>
          </a:p>
        </p:txBody>
      </p:sp>
      <p:sp>
        <p:nvSpPr>
          <p:cNvPr id="147" name="Google Shape;147;p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6"/>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
          <p:cNvSpPr/>
          <p:nvPr/>
        </p:nvSpPr>
        <p:spPr>
          <a:xfrm flipH="1">
            <a:off x="8246400" y="4245875"/>
            <a:ext cx="897600" cy="897600"/>
          </a:xfrm>
          <a:prstGeom prst="round1Rect">
            <a:avLst>
              <a:gd name="adj" fmla="val 16667"/>
            </a:avLst>
          </a:prstGeom>
          <a:solidFill>
            <a:schemeClr val="lt1">
              <a:alpha val="6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9pPr>
          </a:lstStyle>
          <a:p>
            <a:endParaRPr/>
          </a:p>
        </p:txBody>
      </p:sp>
      <p:sp>
        <p:nvSpPr>
          <p:cNvPr id="157" name="Google Shape;157;p6"/>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158" name="Google Shape;158;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9"/>
        <p:cNvGrpSpPr/>
        <p:nvPr/>
      </p:nvGrpSpPr>
      <p:grpSpPr>
        <a:xfrm>
          <a:off x="0" y="0"/>
          <a:ext cx="0" cy="0"/>
          <a:chOff x="0" y="0"/>
          <a:chExt cx="0" cy="0"/>
        </a:xfrm>
      </p:grpSpPr>
      <p:sp>
        <p:nvSpPr>
          <p:cNvPr id="160" name="Google Shape;160;p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163" name="Google Shape;163;p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64" name="Google Shape;164;p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5"/>
        <p:cNvGrpSpPr/>
        <p:nvPr/>
      </p:nvGrpSpPr>
      <p:grpSpPr>
        <a:xfrm>
          <a:off x="0" y="0"/>
          <a:ext cx="0" cy="0"/>
          <a:chOff x="0" y="0"/>
          <a:chExt cx="0" cy="0"/>
        </a:xfrm>
      </p:grpSpPr>
      <p:sp>
        <p:nvSpPr>
          <p:cNvPr id="166" name="Google Shape;166;p8"/>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169" name="Google Shape;169;p8"/>
          <p:cNvSpPr txBox="1">
            <a:spLocks noGrp="1"/>
          </p:cNvSpPr>
          <p:nvPr>
            <p:ph type="body" idx="1"/>
          </p:nvPr>
        </p:nvSpPr>
        <p:spPr>
          <a:xfrm>
            <a:off x="471900" y="1919075"/>
            <a:ext cx="3999900" cy="2710199"/>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2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70" name="Google Shape;170;p8"/>
          <p:cNvSpPr txBox="1">
            <a:spLocks noGrp="1"/>
          </p:cNvSpPr>
          <p:nvPr>
            <p:ph type="body" idx="2"/>
          </p:nvPr>
        </p:nvSpPr>
        <p:spPr>
          <a:xfrm>
            <a:off x="4694250" y="1919075"/>
            <a:ext cx="3999900" cy="2710199"/>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2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71" name="Google Shape;171;p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2"/>
        <p:cNvGrpSpPr/>
        <p:nvPr/>
      </p:nvGrpSpPr>
      <p:grpSpPr>
        <a:xfrm>
          <a:off x="0" y="0"/>
          <a:ext cx="0" cy="0"/>
          <a:chOff x="0" y="0"/>
          <a:chExt cx="0" cy="0"/>
        </a:xfrm>
      </p:grpSpPr>
      <p:sp>
        <p:nvSpPr>
          <p:cNvPr id="173" name="Google Shape;173;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9pPr>
          </a:lstStyle>
          <a:p>
            <a:endParaRPr/>
          </a:p>
        </p:txBody>
      </p:sp>
      <p:sp>
        <p:nvSpPr>
          <p:cNvPr id="176" name="Google Shape;176;p9"/>
          <p:cNvSpPr txBox="1">
            <a:spLocks noGrp="1"/>
          </p:cNvSpPr>
          <p:nvPr>
            <p:ph type="subTitle" idx="1"/>
          </p:nvPr>
        </p:nvSpPr>
        <p:spPr>
          <a:xfrm>
            <a:off x="265500" y="2779466"/>
            <a:ext cx="4045200" cy="1235099"/>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1pPr>
            <a:lvl2pPr marR="0" lvl="1"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2pPr>
            <a:lvl3pPr marR="0" lvl="2"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3pPr>
            <a:lvl4pPr marR="0" lvl="3"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4pPr>
            <a:lvl5pPr marR="0" lvl="4"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5pPr>
            <a:lvl6pPr marR="0" lvl="5"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6pPr>
            <a:lvl7pPr marR="0" lvl="6"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7pPr>
            <a:lvl8pPr marR="0" lvl="7"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8pPr>
            <a:lvl9pPr marR="0" lvl="8"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9pPr>
          </a:lstStyle>
          <a:p>
            <a:endParaRPr/>
          </a:p>
        </p:txBody>
      </p:sp>
      <p:sp>
        <p:nvSpPr>
          <p:cNvPr id="177" name="Google Shape;177;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endParaRPr/>
          </a:p>
        </p:txBody>
      </p:sp>
      <p:sp>
        <p:nvSpPr>
          <p:cNvPr id="178" name="Google Shape;178;p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9"/>
        <p:cNvGrpSpPr/>
        <p:nvPr/>
      </p:nvGrpSpPr>
      <p:grpSpPr>
        <a:xfrm>
          <a:off x="0" y="0"/>
          <a:ext cx="0" cy="0"/>
          <a:chOff x="0" y="0"/>
          <a:chExt cx="0" cy="0"/>
        </a:xfrm>
      </p:grpSpPr>
      <p:sp>
        <p:nvSpPr>
          <p:cNvPr id="180" name="Google Shape;180;p10"/>
          <p:cNvSpPr txBox="1">
            <a:spLocks noGrp="1"/>
          </p:cNvSpPr>
          <p:nvPr>
            <p:ph type="title"/>
          </p:nvPr>
        </p:nvSpPr>
        <p:spPr>
          <a:xfrm>
            <a:off x="475500" y="1258525"/>
            <a:ext cx="82221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9pPr>
          </a:lstStyle>
          <a:p>
            <a:endParaRPr/>
          </a:p>
        </p:txBody>
      </p:sp>
      <p:sp>
        <p:nvSpPr>
          <p:cNvPr id="181" name="Google Shape;181;p10"/>
          <p:cNvSpPr txBox="1">
            <a:spLocks noGrp="1"/>
          </p:cNvSpPr>
          <p:nvPr>
            <p:ph type="body" idx="1"/>
          </p:nvPr>
        </p:nvSpPr>
        <p:spPr>
          <a:xfrm>
            <a:off x="475500" y="3304625"/>
            <a:ext cx="8222100" cy="13008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ctr"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82" name="Google Shape;182;p1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1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i="0" u="none" strike="noStrike" cap="none">
                <a:solidFill>
                  <a:schemeClr val="lt1"/>
                </a:solidFill>
                <a:latin typeface="Arial"/>
                <a:ea typeface="Arial"/>
                <a:cs typeface="Arial"/>
                <a:sym typeface="Arial"/>
              </a:rPr>
              <a:t>Challenges of Microservices</a:t>
            </a:r>
            <a:endParaRPr sz="2400" b="1" i="0" u="none" strike="noStrike" cap="none">
              <a:solidFill>
                <a:schemeClr val="lt1"/>
              </a:solidFill>
              <a:latin typeface="Arial"/>
              <a:ea typeface="Arial"/>
              <a:cs typeface="Arial"/>
              <a:sym typeface="Arial"/>
            </a:endParaRPr>
          </a:p>
        </p:txBody>
      </p:sp>
      <p:sp>
        <p:nvSpPr>
          <p:cNvPr id="203" name="Google Shape;203;p14"/>
          <p:cNvSpPr txBox="1"/>
          <p:nvPr/>
        </p:nvSpPr>
        <p:spPr>
          <a:xfrm>
            <a:off x="0" y="619050"/>
            <a:ext cx="9079800" cy="4524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Distributed Systems </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Wrong Assumption that the network be reliable, the latency zero, and the bandwidth to be infinite.</a:t>
            </a:r>
          </a:p>
          <a:p>
            <a:pPr marL="571500" marR="0" lvl="1" algn="l" rtl="0">
              <a:lnSpc>
                <a:spcPct val="115000"/>
              </a:lnSpc>
              <a:spcBef>
                <a:spcPts val="0"/>
              </a:spcBef>
              <a:spcAft>
                <a:spcPts val="0"/>
              </a:spcAft>
              <a:buClr>
                <a:srgbClr val="000000"/>
              </a:buClr>
              <a:buSzPts val="1800"/>
            </a:pPr>
            <a:endParaRPr sz="18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Migration</a:t>
            </a:r>
          </a:p>
          <a:p>
            <a:pPr marL="914400" lvl="1" indent="-342900">
              <a:lnSpc>
                <a:spcPct val="115000"/>
              </a:lnSpc>
              <a:buSzPts val="1800"/>
              <a:buFont typeface="Arial"/>
              <a:buChar char="◆"/>
            </a:pPr>
            <a:r>
              <a:rPr lang="en-GB" sz="1800" dirty="0"/>
              <a:t>Complex process of blasting your code</a:t>
            </a:r>
          </a:p>
          <a:p>
            <a:pPr marL="571500" lvl="1">
              <a:lnSpc>
                <a:spcPct val="115000"/>
              </a:lnSpc>
              <a:buSzPts val="1800"/>
            </a:pPr>
            <a:endParaRPr sz="1800" dirty="0"/>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Versions</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Versioning for microservices can be challenging.</a:t>
            </a:r>
          </a:p>
          <a:p>
            <a:pPr marL="914400" marR="0" lvl="1" indent="-342900" algn="l" rtl="0">
              <a:lnSpc>
                <a:spcPct val="115000"/>
              </a:lnSpc>
              <a:spcBef>
                <a:spcPts val="0"/>
              </a:spcBef>
              <a:spcAft>
                <a:spcPts val="0"/>
              </a:spcAft>
              <a:buClr>
                <a:srgbClr val="000000"/>
              </a:buClr>
              <a:buSzPts val="1800"/>
              <a:buFont typeface="Arial"/>
              <a:buChar char="◆"/>
            </a:pPr>
            <a:endParaRPr sz="18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Organization</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dirty="0"/>
              <a:t>H</a:t>
            </a:r>
            <a:r>
              <a:rPr lang="en-GB" sz="1800" b="0" i="0" u="none" strike="noStrike" cap="none" dirty="0">
                <a:solidFill>
                  <a:srgbClr val="000000"/>
                </a:solidFill>
                <a:latin typeface="Arial"/>
                <a:ea typeface="Arial"/>
                <a:cs typeface="Arial"/>
                <a:sym typeface="Arial"/>
              </a:rPr>
              <a:t>ow to: build an effective team structure, </a:t>
            </a:r>
          </a:p>
          <a:p>
            <a:pPr marL="914400" lvl="2" indent="-342900">
              <a:lnSpc>
                <a:spcPct val="115000"/>
              </a:lnSpc>
              <a:buSzPts val="1800"/>
              <a:buFont typeface="Arial"/>
              <a:buChar char="◆"/>
            </a:pPr>
            <a:r>
              <a:rPr lang="en-GB" sz="1800" b="0" i="0" u="none" strike="noStrike" cap="none" dirty="0">
                <a:solidFill>
                  <a:srgbClr val="000000"/>
                </a:solidFill>
                <a:latin typeface="Arial"/>
                <a:ea typeface="Arial"/>
                <a:cs typeface="Arial"/>
                <a:sym typeface="Arial"/>
              </a:rPr>
              <a:t>How to follow a DevOps approach, </a:t>
            </a:r>
          </a:p>
          <a:p>
            <a:pPr marL="914400" lvl="2" indent="-342900">
              <a:lnSpc>
                <a:spcPct val="115000"/>
              </a:lnSpc>
              <a:buSzPts val="1800"/>
              <a:buFont typeface="Arial"/>
              <a:buChar char="◆"/>
            </a:pPr>
            <a:r>
              <a:rPr lang="en-GB" sz="1800" b="0" i="0" u="none" strike="noStrike" cap="none" dirty="0">
                <a:solidFill>
                  <a:srgbClr val="000000"/>
                </a:solidFill>
                <a:latin typeface="Arial"/>
                <a:ea typeface="Arial"/>
                <a:cs typeface="Arial"/>
                <a:sym typeface="Arial"/>
              </a:rPr>
              <a:t>How to streamline communication between development and operations.</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Single Service Instances per host</a:t>
            </a:r>
            <a:endParaRPr sz="2400" b="1">
              <a:latin typeface="Arial"/>
              <a:ea typeface="Arial"/>
              <a:cs typeface="Arial"/>
              <a:sym typeface="Arial"/>
            </a:endParaRPr>
          </a:p>
        </p:txBody>
      </p:sp>
      <p:sp>
        <p:nvSpPr>
          <p:cNvPr id="253" name="Google Shape;253;p22"/>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sp>
        <p:nvSpPr>
          <p:cNvPr id="254" name="Google Shape;254;p22"/>
          <p:cNvSpPr txBox="1"/>
          <p:nvPr/>
        </p:nvSpPr>
        <p:spPr>
          <a:xfrm>
            <a:off x="0" y="694815"/>
            <a:ext cx="9144000" cy="4394400"/>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342900" rtl="0">
              <a:lnSpc>
                <a:spcPct val="115000"/>
              </a:lnSpc>
              <a:spcBef>
                <a:spcPts val="800"/>
              </a:spcBef>
              <a:spcAft>
                <a:spcPts val="0"/>
              </a:spcAft>
              <a:buClr>
                <a:srgbClr val="333333"/>
              </a:buClr>
              <a:buSzPts val="1800"/>
              <a:buChar char="➔"/>
            </a:pPr>
            <a:r>
              <a:rPr lang="en-GB" sz="1800" dirty="0">
                <a:solidFill>
                  <a:srgbClr val="333333"/>
                </a:solidFill>
                <a:highlight>
                  <a:srgbClr val="FFFFFF"/>
                </a:highlight>
              </a:rPr>
              <a:t>Deploy each single service instance on its own host</a:t>
            </a:r>
          </a:p>
          <a:p>
            <a:pPr marL="114300" lvl="0" rtl="0">
              <a:lnSpc>
                <a:spcPct val="115000"/>
              </a:lnSpc>
              <a:spcBef>
                <a:spcPts val="800"/>
              </a:spcBef>
              <a:spcAft>
                <a:spcPts val="0"/>
              </a:spcAft>
              <a:buClr>
                <a:srgbClr val="333333"/>
              </a:buClr>
              <a:buSzPts val="1800"/>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Benefits</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Services instances are isolated from one another</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There is no possibility of conflicting resource requirements or dependency versions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service instance can only consume at most the resources of a single host</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Its straightforward to monitor, manage, and redeploy each service instance</a:t>
            </a:r>
          </a:p>
          <a:p>
            <a:pPr marL="571500" lvl="1" rtl="0">
              <a:lnSpc>
                <a:spcPct val="115000"/>
              </a:lnSpc>
              <a:spcBef>
                <a:spcPts val="0"/>
              </a:spcBef>
              <a:spcAft>
                <a:spcPts val="0"/>
              </a:spcAft>
              <a:buClr>
                <a:srgbClr val="333333"/>
              </a:buClr>
              <a:buSzPts val="1800"/>
            </a:pP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Potentially less efficient resource utilization compared to Multiple Services.</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Instances per VM</a:t>
            </a:r>
            <a:endParaRPr sz="2400" b="1">
              <a:latin typeface="Arial"/>
              <a:ea typeface="Arial"/>
              <a:cs typeface="Arial"/>
              <a:sym typeface="Arial"/>
            </a:endParaRPr>
          </a:p>
        </p:txBody>
      </p:sp>
      <p:sp>
        <p:nvSpPr>
          <p:cNvPr id="260" name="Google Shape;260;p23"/>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pic>
        <p:nvPicPr>
          <p:cNvPr id="261" name="Google Shape;261;p23"/>
          <p:cNvPicPr preferRelativeResize="0"/>
          <p:nvPr/>
        </p:nvPicPr>
        <p:blipFill>
          <a:blip r:embed="rId3">
            <a:alphaModFix/>
          </a:blip>
          <a:stretch>
            <a:fillRect/>
          </a:stretch>
        </p:blipFill>
        <p:spPr>
          <a:xfrm>
            <a:off x="939750" y="673550"/>
            <a:ext cx="5322625" cy="447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Instances per vm</a:t>
            </a:r>
            <a:endParaRPr sz="2400" b="1">
              <a:latin typeface="Arial"/>
              <a:ea typeface="Arial"/>
              <a:cs typeface="Arial"/>
              <a:sym typeface="Arial"/>
            </a:endParaRPr>
          </a:p>
        </p:txBody>
      </p:sp>
      <p:sp>
        <p:nvSpPr>
          <p:cNvPr id="267" name="Google Shape;267;p24"/>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sp>
        <p:nvSpPr>
          <p:cNvPr id="268" name="Google Shape;268;p24"/>
          <p:cNvSpPr txBox="1"/>
          <p:nvPr/>
        </p:nvSpPr>
        <p:spPr>
          <a:xfrm>
            <a:off x="710300" y="441900"/>
            <a:ext cx="8254200" cy="4259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Its straightforward to scale the service by increasing the number of instances. Amazon Autoscaling Groups can even do this automatically based on load.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VM encapsulates the details of the technology used to build the service. </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Each service instance is isolated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VM imposes limits on the CPU and memory consumed by a service instance</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Drawbacks </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Building a VM image is slow and time consuming</a:t>
            </a:r>
            <a:endParaRPr sz="1800" dirty="0">
              <a:solidFill>
                <a:srgbClr val="333333"/>
              </a:solidFill>
            </a:endParaRPr>
          </a:p>
          <a:p>
            <a:pPr marL="914400" lvl="0" indent="0" rtl="0">
              <a:lnSpc>
                <a:spcPct val="115000"/>
              </a:lnSpc>
              <a:spcBef>
                <a:spcPts val="800"/>
              </a:spcBef>
              <a:spcAft>
                <a:spcPts val="0"/>
              </a:spcAft>
              <a:buNone/>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pic>
        <p:nvPicPr>
          <p:cNvPr id="274" name="Google Shape;274;p25"/>
          <p:cNvPicPr preferRelativeResize="0"/>
          <p:nvPr/>
        </p:nvPicPr>
        <p:blipFill>
          <a:blip r:embed="rId3">
            <a:alphaModFix/>
          </a:blip>
          <a:stretch>
            <a:fillRect/>
          </a:stretch>
        </p:blipFill>
        <p:spPr>
          <a:xfrm>
            <a:off x="1787950" y="673550"/>
            <a:ext cx="5672425" cy="441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sp>
        <p:nvSpPr>
          <p:cNvPr id="280" name="Google Shape;280;p26"/>
          <p:cNvSpPr txBox="1"/>
          <p:nvPr/>
        </p:nvSpPr>
        <p:spPr>
          <a:xfrm>
            <a:off x="0" y="673550"/>
            <a:ext cx="8988900" cy="2326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Package the service as a (Docker) container image and deploy each service instance as a container</a:t>
            </a:r>
            <a:endParaRPr sz="1800" dirty="0">
              <a:solidFill>
                <a:srgbClr val="333333"/>
              </a:solidFill>
              <a:highlight>
                <a:srgbClr val="FFFFFF"/>
              </a:highlight>
            </a:endParaRPr>
          </a:p>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15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Swarm</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Kubernetes</a:t>
            </a:r>
            <a:endParaRPr sz="1800" dirty="0"/>
          </a:p>
          <a:p>
            <a:pPr marL="914400" lvl="1" indent="-342900">
              <a:lnSpc>
                <a:spcPct val="115000"/>
              </a:lnSpc>
              <a:buClr>
                <a:srgbClr val="333333"/>
              </a:buClr>
              <a:buSzPts val="1800"/>
              <a:buFont typeface="Arial"/>
              <a:buChar char="◆"/>
            </a:pPr>
            <a:r>
              <a:rPr lang="en-GB" sz="1800" dirty="0">
                <a:solidFill>
                  <a:srgbClr val="333333"/>
                </a:solidFill>
              </a:rPr>
              <a:t>Amazon EC2 Container Service (ECS and EKS)</a:t>
            </a:r>
          </a:p>
          <a:p>
            <a:pPr marL="914400" lvl="1" indent="-342900">
              <a:lnSpc>
                <a:spcPct val="115000"/>
              </a:lnSpc>
              <a:buClr>
                <a:srgbClr val="333333"/>
              </a:buClr>
              <a:buSzPts val="1800"/>
              <a:buFont typeface="Arial"/>
              <a:buChar char="◆"/>
            </a:pPr>
            <a:r>
              <a:rPr lang="en-GB" sz="1800" dirty="0">
                <a:solidFill>
                  <a:srgbClr val="333333"/>
                </a:solidFill>
              </a:rPr>
              <a:t>Azure container service (Docker, Mesos and Kubernetes)</a:t>
            </a:r>
          </a:p>
          <a:p>
            <a:pPr marL="914400" lvl="1" indent="-342900" rtl="0">
              <a:lnSpc>
                <a:spcPct val="115000"/>
              </a:lnSpc>
              <a:spcBef>
                <a:spcPts val="0"/>
              </a:spcBef>
              <a:spcAft>
                <a:spcPts val="0"/>
              </a:spcAft>
              <a:buSzPts val="1800"/>
              <a:buChar char="◆"/>
            </a:pPr>
            <a:endParaRPr lang="en-GB" sz="1800" dirty="0"/>
          </a:p>
          <a:p>
            <a:pPr marL="914400" lvl="1" indent="-342900" rtl="0">
              <a:lnSpc>
                <a:spcPct val="115000"/>
              </a:lnSpc>
              <a:spcBef>
                <a:spcPts val="0"/>
              </a:spcBef>
              <a:spcAft>
                <a:spcPts val="0"/>
              </a:spcAft>
              <a:buSzPts val="1800"/>
              <a:buChar char="◆"/>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sp>
        <p:nvSpPr>
          <p:cNvPr id="286" name="Google Shape;286;p27"/>
          <p:cNvSpPr txBox="1"/>
          <p:nvPr/>
        </p:nvSpPr>
        <p:spPr>
          <a:xfrm>
            <a:off x="0" y="673550"/>
            <a:ext cx="8988900" cy="2326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marR="0" lvl="0" indent="0" algn="l" rtl="0">
              <a:lnSpc>
                <a:spcPct val="115000"/>
              </a:lnSpc>
              <a:spcBef>
                <a:spcPts val="0"/>
              </a:spcBef>
              <a:spcAft>
                <a:spcPts val="0"/>
              </a:spcAft>
              <a:buNone/>
            </a:pPr>
            <a:endParaRPr sz="1800" dirty="0"/>
          </a:p>
          <a:p>
            <a:pPr marL="457200" lvl="0" indent="-342900" rtl="0">
              <a:lnSpc>
                <a:spcPct val="115000"/>
              </a:lnSpc>
              <a:spcBef>
                <a:spcPts val="0"/>
              </a:spcBef>
              <a:spcAft>
                <a:spcPts val="0"/>
              </a:spcAft>
              <a:buSzPts val="1800"/>
              <a:buChar char="➔"/>
            </a:pPr>
            <a:r>
              <a:rPr lang="en-GB" sz="1800" b="1" dirty="0">
                <a:solidFill>
                  <a:srgbClr val="333333"/>
                </a:solidFill>
                <a:highlight>
                  <a:srgbClr val="FFFFFF"/>
                </a:highlight>
              </a:rPr>
              <a:t>Benefits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Easy to scale in and out a service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container encapsulates the details of the technology used to build the service. </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All services are started and stopped in exactly the same way.</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Each service instance is isolated.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container imposes limits on the CPU and memory consumed by a service instance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Containers are extremely fast to build and start.</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infrastructure for deploying containers is not as rich as the infrastructure for deploying virtual machines.</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pic>
        <p:nvPicPr>
          <p:cNvPr id="292" name="Google Shape;292;p28"/>
          <p:cNvPicPr preferRelativeResize="0"/>
          <p:nvPr/>
        </p:nvPicPr>
        <p:blipFill>
          <a:blip r:embed="rId3">
            <a:alphaModFix/>
          </a:blip>
          <a:stretch>
            <a:fillRect/>
          </a:stretch>
        </p:blipFill>
        <p:spPr>
          <a:xfrm>
            <a:off x="612700" y="992429"/>
            <a:ext cx="7546015" cy="38560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sp>
        <p:nvSpPr>
          <p:cNvPr id="298" name="Google Shape;298;p29"/>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To deploy your service using this approach, you package the code, upload it to the deployment infrastructure and describe the desired performance characteristics.</a:t>
            </a:r>
          </a:p>
          <a:p>
            <a:pPr marL="457200" lvl="0" indent="-342900" rtl="0">
              <a:lnSpc>
                <a:spcPct val="115000"/>
              </a:lnSpc>
              <a:spcBef>
                <a:spcPts val="0"/>
              </a:spcBef>
              <a:spcAft>
                <a:spcPts val="0"/>
              </a:spcAft>
              <a:buClr>
                <a:srgbClr val="333333"/>
              </a:buClr>
              <a:buSzPts val="1800"/>
              <a:buChar char="➔"/>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AWS Lambda</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Google Cloud Functions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Azure Functions</a:t>
            </a:r>
            <a:endParaRPr sz="1800" dirty="0">
              <a:solidFill>
                <a:srgbClr val="333333"/>
              </a:solidFill>
            </a:endParaRPr>
          </a:p>
          <a:p>
            <a:pPr marL="457200" marR="0" lvl="0" indent="0" algn="l"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sp>
        <p:nvSpPr>
          <p:cNvPr id="304" name="Google Shape;304;p30"/>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1800" dirty="0"/>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Benefits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Eliminates the need to spend time on infrastructure. </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Extremely elastic.</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You pay for each request and only for total compute time</a:t>
            </a:r>
          </a:p>
          <a:p>
            <a:pPr marL="571500" lvl="1" rtl="0">
              <a:lnSpc>
                <a:spcPct val="115000"/>
              </a:lnSpc>
              <a:spcBef>
                <a:spcPts val="0"/>
              </a:spcBef>
              <a:spcAft>
                <a:spcPts val="0"/>
              </a:spcAft>
              <a:buClr>
                <a:srgbClr val="333333"/>
              </a:buClr>
              <a:buSzPts val="1800"/>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Less control than a VM-based or Container-based infrastructure. </a:t>
            </a:r>
            <a:r>
              <a:rPr lang="en-GB" sz="1800" dirty="0" err="1">
                <a:solidFill>
                  <a:srgbClr val="333333"/>
                </a:solidFill>
                <a:highlight>
                  <a:srgbClr val="FFFFFF"/>
                </a:highlight>
              </a:rPr>
              <a:t>Eg</a:t>
            </a:r>
            <a:r>
              <a:rPr lang="en-GB" sz="1800" dirty="0">
                <a:solidFill>
                  <a:srgbClr val="333333"/>
                </a:solidFill>
                <a:highlight>
                  <a:srgbClr val="FFFFFF"/>
                </a:highlight>
              </a:rPr>
              <a:t>: Support for languages</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Limited input sources</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serverless deployment is not a good fit your service takes a long time to start</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Risk of high latency</a:t>
            </a:r>
            <a:endParaRPr sz="1800" dirty="0">
              <a:solidFill>
                <a:srgbClr val="333333"/>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Deployment Platform</a:t>
            </a:r>
            <a:endParaRPr sz="2400" b="1">
              <a:latin typeface="Arial"/>
              <a:ea typeface="Arial"/>
              <a:cs typeface="Arial"/>
              <a:sym typeface="Arial"/>
            </a:endParaRPr>
          </a:p>
        </p:txBody>
      </p:sp>
      <p:sp>
        <p:nvSpPr>
          <p:cNvPr id="310" name="Google Shape;310;p31"/>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An automated infrastructure for application deployment.</a:t>
            </a:r>
            <a:endParaRPr sz="1800" dirty="0">
              <a:solidFill>
                <a:srgbClr val="333333"/>
              </a:solidFill>
              <a:highlight>
                <a:srgbClr val="FFFFFF"/>
              </a:highlight>
            </a:endParaRPr>
          </a:p>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Shall provide a service abstraction,</a:t>
            </a:r>
          </a:p>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A set of highly available (e.g. load balanced) service instances.</a:t>
            </a:r>
            <a:endParaRPr sz="1800" dirty="0">
              <a:solidFill>
                <a:srgbClr val="333333"/>
              </a:solidFill>
              <a:highlight>
                <a:srgbClr val="FFFFFF"/>
              </a:highlight>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Docker orchestration frameworks including Docker swarm mode and Kubernetes</a:t>
            </a:r>
            <a:endParaRPr sz="1800"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Serverless platforms such as AWS Lambda</a:t>
            </a:r>
            <a:endParaRPr sz="1800"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PaaS including Cloud Foundry and AWS Elastic Beanstalk</a:t>
            </a:r>
            <a:endParaRPr sz="1800" dirty="0">
              <a:solidFill>
                <a:srgbClr val="333333"/>
              </a:solidFill>
            </a:endParaRPr>
          </a:p>
          <a:p>
            <a:pPr marL="914400" marR="0" lvl="0" indent="0" algn="l"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Decompose by business capability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209" name="Google Shape;209;p15"/>
          <p:cNvSpPr txBox="1"/>
          <p:nvPr/>
        </p:nvSpPr>
        <p:spPr>
          <a:xfrm>
            <a:off x="-76200" y="673550"/>
            <a:ext cx="9144000" cy="42741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0"/>
              </a:spcAft>
              <a:buNone/>
            </a:pPr>
            <a:endParaRPr>
              <a:solidFill>
                <a:srgbClr val="333333"/>
              </a:solidFill>
            </a:endParaRPr>
          </a:p>
          <a:p>
            <a:pPr marL="457200" lvl="0" indent="0" rtl="0">
              <a:lnSpc>
                <a:spcPct val="150000"/>
              </a:lnSpc>
              <a:spcBef>
                <a:spcPts val="800"/>
              </a:spcBef>
              <a:spcAft>
                <a:spcPts val="0"/>
              </a:spcAft>
              <a:buNone/>
            </a:pPr>
            <a:endParaRPr>
              <a:solidFill>
                <a:srgbClr val="333333"/>
              </a:solidFill>
              <a:highlight>
                <a:srgbClr val="FFFFFF"/>
              </a:highlight>
            </a:endParaRPr>
          </a:p>
        </p:txBody>
      </p:sp>
      <p:pic>
        <p:nvPicPr>
          <p:cNvPr id="210" name="Google Shape;210;p15"/>
          <p:cNvPicPr preferRelativeResize="0"/>
          <p:nvPr/>
        </p:nvPicPr>
        <p:blipFill>
          <a:blip r:embed="rId3">
            <a:alphaModFix/>
          </a:blip>
          <a:stretch>
            <a:fillRect/>
          </a:stretch>
        </p:blipFill>
        <p:spPr>
          <a:xfrm>
            <a:off x="923925" y="808975"/>
            <a:ext cx="7467600" cy="424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Communication Style</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Remote Procedure Invocation (RPI)</a:t>
            </a:r>
            <a:endParaRPr sz="2400" b="1">
              <a:latin typeface="Arial"/>
              <a:ea typeface="Arial"/>
              <a:cs typeface="Arial"/>
              <a:sym typeface="Arial"/>
            </a:endParaRPr>
          </a:p>
        </p:txBody>
      </p:sp>
      <p:sp>
        <p:nvSpPr>
          <p:cNvPr id="321" name="Google Shape;321;p33"/>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rgbClr val="333333"/>
              </a:buClr>
              <a:buSzPts val="1800"/>
              <a:buChar char="➔"/>
            </a:pPr>
            <a:r>
              <a:rPr lang="en-GB" sz="1800" dirty="0">
                <a:solidFill>
                  <a:srgbClr val="333333"/>
                </a:solidFill>
              </a:rPr>
              <a:t>Use RPI for inter-service communication. </a:t>
            </a:r>
          </a:p>
          <a:p>
            <a:pPr marL="457200" marR="0" lvl="0" indent="-342900" algn="l" rtl="0">
              <a:lnSpc>
                <a:spcPct val="115000"/>
              </a:lnSpc>
              <a:spcBef>
                <a:spcPts val="0"/>
              </a:spcBef>
              <a:spcAft>
                <a:spcPts val="0"/>
              </a:spcAft>
              <a:buClr>
                <a:srgbClr val="333333"/>
              </a:buClr>
              <a:buSzPts val="1800"/>
              <a:buChar char="➔"/>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dirty="0">
                <a:solidFill>
                  <a:srgbClr val="333333"/>
                </a:solidFill>
              </a:rPr>
              <a:t>The client uses a request/reply-based protocol to make requests to a service.</a:t>
            </a:r>
            <a:endParaRPr sz="1800" dirty="0">
              <a:solidFill>
                <a:srgbClr val="333333"/>
              </a:solidFill>
            </a:endParaRPr>
          </a:p>
          <a:p>
            <a:pPr marL="1371600" marR="0" lvl="0" indent="0" algn="l" rtl="0">
              <a:lnSpc>
                <a:spcPct val="115000"/>
              </a:lnSpc>
              <a:spcBef>
                <a:spcPts val="0"/>
              </a:spcBef>
              <a:spcAft>
                <a:spcPts val="0"/>
              </a:spcAft>
              <a:buNone/>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1828800" marR="0" lvl="1" indent="-342900" algn="l" rtl="0">
              <a:lnSpc>
                <a:spcPct val="115000"/>
              </a:lnSpc>
              <a:spcBef>
                <a:spcPts val="0"/>
              </a:spcBef>
              <a:spcAft>
                <a:spcPts val="0"/>
              </a:spcAft>
              <a:buClr>
                <a:srgbClr val="333333"/>
              </a:buClr>
              <a:buSzPts val="1800"/>
              <a:buChar char="◆"/>
            </a:pPr>
            <a:r>
              <a:rPr lang="en-GB" sz="1800" dirty="0">
                <a:solidFill>
                  <a:srgbClr val="333333"/>
                </a:solidFill>
              </a:rPr>
              <a:t>REST</a:t>
            </a:r>
            <a:endParaRPr sz="1800" dirty="0">
              <a:solidFill>
                <a:srgbClr val="333333"/>
              </a:solidFill>
            </a:endParaRPr>
          </a:p>
          <a:p>
            <a:pPr marL="1828800" lvl="1" indent="-342900">
              <a:lnSpc>
                <a:spcPct val="115000"/>
              </a:lnSpc>
              <a:buClr>
                <a:srgbClr val="333333"/>
              </a:buClr>
              <a:buSzPts val="1800"/>
              <a:buFont typeface="Arial"/>
              <a:buChar char="◆"/>
            </a:pPr>
            <a:r>
              <a:rPr lang="en-GB" sz="1800" dirty="0" err="1">
                <a:solidFill>
                  <a:srgbClr val="333333"/>
                </a:solidFill>
              </a:rPr>
              <a:t>gRPC</a:t>
            </a:r>
            <a:endParaRPr sz="1800" dirty="0">
              <a:solidFill>
                <a:srgbClr val="333333"/>
              </a:solidFill>
            </a:endParaRPr>
          </a:p>
          <a:p>
            <a:pPr marL="1828800" lvl="1" indent="-342900">
              <a:lnSpc>
                <a:spcPct val="115000"/>
              </a:lnSpc>
              <a:buClr>
                <a:srgbClr val="333333"/>
              </a:buClr>
              <a:buSzPts val="1800"/>
              <a:buFont typeface="Arial"/>
              <a:buChar char="◆"/>
            </a:pPr>
            <a:r>
              <a:rPr lang="en-GB" sz="1800" dirty="0">
                <a:solidFill>
                  <a:srgbClr val="333333"/>
                </a:solidFill>
              </a:rPr>
              <a:t>Apache Thrift</a:t>
            </a:r>
            <a:endParaRPr sz="1800" dirty="0">
              <a:solidFill>
                <a:srgbClr val="333333"/>
              </a:solidFill>
            </a:endParaRPr>
          </a:p>
          <a:p>
            <a:pPr marL="1371600" marR="0" lvl="0" indent="0" algn="l"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Messaging</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327" name="Google Shape;327;p34"/>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Use asynchronous messaging for inter-service communication. </a:t>
            </a:r>
            <a:endParaRPr sz="1800" dirty="0">
              <a:solidFill>
                <a:srgbClr val="333333"/>
              </a:solidFill>
              <a:highlight>
                <a:srgbClr val="FFFFFF"/>
              </a:highlight>
            </a:endParaRPr>
          </a:p>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Services communicating by exchanging messages over messaging channels.</a:t>
            </a:r>
            <a:endParaRPr sz="1800" dirty="0">
              <a:solidFill>
                <a:srgbClr val="333333"/>
              </a:solidFill>
              <a:highlight>
                <a:srgbClr val="FFFFFF"/>
              </a:highlight>
            </a:endParaRPr>
          </a:p>
          <a:p>
            <a:pPr marL="457200" marR="0" lvl="0" indent="0" algn="l" rtl="0">
              <a:lnSpc>
                <a:spcPct val="150000"/>
              </a:lnSpc>
              <a:spcBef>
                <a:spcPts val="0"/>
              </a:spcBef>
              <a:spcAft>
                <a:spcPts val="0"/>
              </a:spcAft>
              <a:buNone/>
            </a:pPr>
            <a:endParaRPr sz="1800" dirty="0">
              <a:solidFill>
                <a:srgbClr val="333333"/>
              </a:solidFill>
              <a:highlight>
                <a:srgbClr val="FFFFFF"/>
              </a:highlight>
            </a:endParaRPr>
          </a:p>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Apache Kafka</a:t>
            </a:r>
            <a:endParaRPr sz="1800" dirty="0">
              <a:solidFill>
                <a:srgbClr val="333333"/>
              </a:solidFill>
            </a:endParaRPr>
          </a:p>
          <a:p>
            <a:pPr marL="914400" lvl="1" indent="-342900">
              <a:lnSpc>
                <a:spcPct val="150000"/>
              </a:lnSpc>
              <a:buSzPts val="1800"/>
              <a:buFont typeface="Arial"/>
              <a:buChar char="◆"/>
            </a:pPr>
            <a:r>
              <a:rPr lang="en-GB" sz="1800" dirty="0">
                <a:solidFill>
                  <a:srgbClr val="333333"/>
                </a:solidFill>
              </a:rPr>
              <a:t>RabbitMQ</a:t>
            </a:r>
          </a:p>
          <a:p>
            <a:pPr marL="914400" lvl="1" indent="-342900">
              <a:lnSpc>
                <a:spcPct val="150000"/>
              </a:lnSpc>
              <a:buSzPts val="1800"/>
              <a:buFont typeface="Arial"/>
              <a:buChar char="◆"/>
            </a:pPr>
            <a:r>
              <a:rPr lang="en-GB" sz="1800" dirty="0">
                <a:solidFill>
                  <a:srgbClr val="333333"/>
                </a:solidFill>
              </a:rPr>
              <a:t>Azure queue</a:t>
            </a:r>
            <a:endParaRPr sz="1800" dirty="0">
              <a:solidFill>
                <a:srgbClr val="333333"/>
              </a:solidFill>
            </a:endParaRPr>
          </a:p>
          <a:p>
            <a:pPr marL="0" lvl="0" indent="0" rtl="0">
              <a:lnSpc>
                <a:spcPct val="115000"/>
              </a:lnSpc>
              <a:spcBef>
                <a:spcPts val="800"/>
              </a:spcBef>
              <a:spcAft>
                <a:spcPts val="800"/>
              </a:spcAft>
              <a:buNone/>
            </a:pPr>
            <a:endParaRPr sz="1800" dirty="0">
              <a:solidFill>
                <a:srgbClr val="333333"/>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endParaRPr sz="2700" b="1">
              <a:solidFill>
                <a:srgbClr val="333333"/>
              </a:solidFill>
              <a:latin typeface="Arial"/>
              <a:ea typeface="Arial"/>
              <a:cs typeface="Arial"/>
              <a:sym typeface="Arial"/>
            </a:endParaRPr>
          </a:p>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Domain-specific protocol</a:t>
            </a:r>
            <a:endParaRPr sz="2700" b="1">
              <a:solidFill>
                <a:srgbClr val="FFFFFF"/>
              </a:solidFill>
              <a:latin typeface="Arial"/>
              <a:ea typeface="Arial"/>
              <a:cs typeface="Arial"/>
              <a:sym typeface="Arial"/>
            </a:endParaRPr>
          </a:p>
          <a:p>
            <a:pPr marL="0" lvl="0" indent="0" rtl="0">
              <a:lnSpc>
                <a:spcPct val="110000"/>
              </a:lnSpc>
              <a:spcBef>
                <a:spcPts val="1500"/>
              </a:spcBef>
              <a:spcAft>
                <a:spcPts val="0"/>
              </a:spcAft>
              <a:buClr>
                <a:srgbClr val="000000"/>
              </a:buClr>
              <a:buSzPts val="1100"/>
              <a:buFont typeface="Arial"/>
              <a:buNone/>
            </a:pP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333" name="Google Shape;333;p35"/>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rPr>
              <a:t>Use a domain-specific protocol for inter-service communication.</a:t>
            </a:r>
            <a:endParaRPr sz="1800" dirty="0">
              <a:solidFill>
                <a:srgbClr val="333333"/>
              </a:solidFill>
            </a:endParaRPr>
          </a:p>
          <a:p>
            <a:pPr marL="914400" marR="0" lvl="0" indent="0" algn="l" rtl="0">
              <a:lnSpc>
                <a:spcPct val="150000"/>
              </a:lnSpc>
              <a:spcBef>
                <a:spcPts val="800"/>
              </a:spcBef>
              <a:spcAft>
                <a:spcPts val="0"/>
              </a:spcAft>
              <a:buNone/>
            </a:pPr>
            <a:endParaRPr sz="1800" dirty="0">
              <a:solidFill>
                <a:srgbClr val="333333"/>
              </a:solidFill>
              <a:highlight>
                <a:srgbClr val="FFFFFF"/>
              </a:highlight>
            </a:endParaRPr>
          </a:p>
          <a:p>
            <a:pPr marL="457200" marR="0" lvl="0" indent="-342900" algn="l" rtl="0">
              <a:lnSpc>
                <a:spcPct val="150000"/>
              </a:lnSpc>
              <a:spcBef>
                <a:spcPts val="8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Email protocols such as SMTP and IMAP</a:t>
            </a:r>
            <a:endParaRPr sz="1800"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Media streaming protocols such as RTMP, HLS, and HDS</a:t>
            </a:r>
            <a:endParaRPr sz="1800" dirty="0">
              <a:solidFill>
                <a:srgbClr val="333333"/>
              </a:solidFill>
            </a:endParaRPr>
          </a:p>
          <a:p>
            <a:pPr marL="914400" marR="0" lvl="0" indent="0" algn="l" rtl="0">
              <a:lnSpc>
                <a:spcPct val="150000"/>
              </a:lnSpc>
              <a:spcBef>
                <a:spcPts val="800"/>
              </a:spcBef>
              <a:spcAft>
                <a:spcPts val="800"/>
              </a:spcAft>
              <a:buNone/>
            </a:pPr>
            <a:endParaRPr sz="1800" dirty="0">
              <a:solidFill>
                <a:srgbClr val="333333"/>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6"/>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External API</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API Gateway</a:t>
            </a:r>
            <a:endParaRPr sz="2400" b="1">
              <a:solidFill>
                <a:srgbClr val="FFFFFF"/>
              </a:solidFill>
              <a:latin typeface="Arial"/>
              <a:ea typeface="Arial"/>
              <a:cs typeface="Arial"/>
              <a:sym typeface="Arial"/>
            </a:endParaRPr>
          </a:p>
        </p:txBody>
      </p:sp>
      <p:sp>
        <p:nvSpPr>
          <p:cNvPr id="344" name="Google Shape;344;p37"/>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914400" marR="0" lvl="0" indent="0" algn="l" rtl="0">
              <a:lnSpc>
                <a:spcPct val="150000"/>
              </a:lnSpc>
              <a:spcBef>
                <a:spcPts val="0"/>
              </a:spcBef>
              <a:spcAft>
                <a:spcPts val="800"/>
              </a:spcAft>
              <a:buNone/>
            </a:pPr>
            <a:endParaRPr>
              <a:solidFill>
                <a:srgbClr val="333333"/>
              </a:solidFill>
              <a:highlight>
                <a:srgbClr val="FFFFFF"/>
              </a:highlight>
            </a:endParaRPr>
          </a:p>
        </p:txBody>
      </p:sp>
      <p:pic>
        <p:nvPicPr>
          <p:cNvPr id="345" name="Google Shape;345;p37"/>
          <p:cNvPicPr preferRelativeResize="0"/>
          <p:nvPr/>
        </p:nvPicPr>
        <p:blipFill>
          <a:blip r:embed="rId3">
            <a:alphaModFix/>
          </a:blip>
          <a:stretch>
            <a:fillRect/>
          </a:stretch>
        </p:blipFill>
        <p:spPr>
          <a:xfrm>
            <a:off x="1478950" y="690225"/>
            <a:ext cx="6610245" cy="4122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8"/>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Backend For Frontend</a:t>
            </a:r>
            <a:endParaRPr sz="2400" b="1">
              <a:solidFill>
                <a:srgbClr val="FFFFFF"/>
              </a:solidFill>
              <a:latin typeface="Arial"/>
              <a:ea typeface="Arial"/>
              <a:cs typeface="Arial"/>
              <a:sym typeface="Arial"/>
            </a:endParaRPr>
          </a:p>
        </p:txBody>
      </p:sp>
      <p:pic>
        <p:nvPicPr>
          <p:cNvPr id="351" name="Google Shape;351;p38"/>
          <p:cNvPicPr preferRelativeResize="0"/>
          <p:nvPr/>
        </p:nvPicPr>
        <p:blipFill>
          <a:blip r:embed="rId3">
            <a:alphaModFix/>
          </a:blip>
          <a:stretch>
            <a:fillRect/>
          </a:stretch>
        </p:blipFill>
        <p:spPr>
          <a:xfrm>
            <a:off x="82500" y="767025"/>
            <a:ext cx="6859026" cy="4070300"/>
          </a:xfrm>
          <a:prstGeom prst="rect">
            <a:avLst/>
          </a:prstGeom>
          <a:noFill/>
          <a:ln>
            <a:noFill/>
          </a:ln>
        </p:spPr>
      </p:pic>
      <p:sp>
        <p:nvSpPr>
          <p:cNvPr id="352" name="Google Shape;352;p38"/>
          <p:cNvSpPr txBox="1"/>
          <p:nvPr/>
        </p:nvSpPr>
        <p:spPr>
          <a:xfrm>
            <a:off x="7090675" y="767025"/>
            <a:ext cx="2053200" cy="3000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Defines a separate API gateway for each kind of client.</a:t>
            </a:r>
            <a:endParaRPr sz="1800">
              <a:solidFill>
                <a:srgbClr val="333333"/>
              </a:solidFill>
              <a:highlight>
                <a:srgbClr val="FFFFFF"/>
              </a:highlight>
            </a:endParaRPr>
          </a:p>
          <a:p>
            <a:pPr marL="457200" lvl="0" indent="0" rtl="0">
              <a:spcBef>
                <a:spcPts val="0"/>
              </a:spcBef>
              <a:spcAft>
                <a:spcPts val="0"/>
              </a:spcAft>
              <a:buNone/>
            </a:pPr>
            <a:endParaRPr sz="1800">
              <a:solidFill>
                <a:srgbClr val="333333"/>
              </a:solidFill>
              <a:highlight>
                <a:srgbClr val="FFFFFF"/>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Transactional Messaging</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Transactional Messaging</a:t>
            </a:r>
            <a:endParaRPr sz="2400" b="1">
              <a:solidFill>
                <a:srgbClr val="FFFFFF"/>
              </a:solidFill>
              <a:latin typeface="Arial"/>
              <a:ea typeface="Arial"/>
              <a:cs typeface="Arial"/>
              <a:sym typeface="Arial"/>
            </a:endParaRPr>
          </a:p>
        </p:txBody>
      </p:sp>
      <p:sp>
        <p:nvSpPr>
          <p:cNvPr id="363" name="Google Shape;363;p40"/>
          <p:cNvSpPr txBox="1"/>
          <p:nvPr/>
        </p:nvSpPr>
        <p:spPr>
          <a:xfrm>
            <a:off x="0" y="759275"/>
            <a:ext cx="8976600" cy="41025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Application publishes events</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The application insert events into an EVENTS table</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A separate process polls the EVENTS  table and publishes the events to a message broker.</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Transaction log tailing</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Tail the database transaction log and publish each change as an event.</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Polling publisher</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Publish messages by polling the outbox in the database.</a:t>
            </a:r>
            <a:endParaRPr sz="1800" dirty="0">
              <a:solidFill>
                <a:srgbClr val="33333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Service Discovery</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i="0" u="none" strike="noStrike" cap="none">
                <a:solidFill>
                  <a:schemeClr val="lt1"/>
                </a:solidFill>
                <a:latin typeface="Arial"/>
                <a:ea typeface="Arial"/>
                <a:cs typeface="Arial"/>
                <a:sym typeface="Arial"/>
              </a:rPr>
              <a:t>Microservice Architecture - e-commerce application</a:t>
            </a:r>
            <a:endParaRPr sz="1800" b="1" i="0" u="none" strike="noStrike" cap="none">
              <a:solidFill>
                <a:schemeClr val="lt1"/>
              </a:solidFill>
              <a:latin typeface="Roboto"/>
              <a:ea typeface="Roboto"/>
              <a:cs typeface="Roboto"/>
              <a:sym typeface="Roboto"/>
            </a:endParaRPr>
          </a:p>
        </p:txBody>
      </p:sp>
      <p:pic>
        <p:nvPicPr>
          <p:cNvPr id="197" name="Google Shape;197;p13"/>
          <p:cNvPicPr preferRelativeResize="0"/>
          <p:nvPr/>
        </p:nvPicPr>
        <p:blipFill>
          <a:blip r:embed="rId3">
            <a:alphaModFix/>
          </a:blip>
          <a:stretch>
            <a:fillRect/>
          </a:stretch>
        </p:blipFill>
        <p:spPr>
          <a:xfrm>
            <a:off x="1207461" y="786809"/>
            <a:ext cx="6618102" cy="419631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Problem of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74" name="Google Shape;374;p42"/>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375" name="Google Shape;375;p42"/>
          <p:cNvSpPr txBox="1"/>
          <p:nvPr/>
        </p:nvSpPr>
        <p:spPr>
          <a:xfrm>
            <a:off x="6515100" y="1287588"/>
            <a:ext cx="2628900" cy="30003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GB" sz="1800" dirty="0">
                <a:solidFill>
                  <a:srgbClr val="333333"/>
                </a:solidFill>
              </a:rPr>
              <a:t>The number of instances of a service and their locations changes dynamically.</a:t>
            </a:r>
            <a:endParaRPr sz="1800" dirty="0"/>
          </a:p>
        </p:txBody>
      </p:sp>
      <p:pic>
        <p:nvPicPr>
          <p:cNvPr id="376" name="Google Shape;376;p42"/>
          <p:cNvPicPr preferRelativeResize="0"/>
          <p:nvPr/>
        </p:nvPicPr>
        <p:blipFill>
          <a:blip r:embed="rId3">
            <a:alphaModFix/>
          </a:blip>
          <a:stretch>
            <a:fillRect/>
          </a:stretch>
        </p:blipFill>
        <p:spPr>
          <a:xfrm>
            <a:off x="82503" y="872850"/>
            <a:ext cx="6077676" cy="3829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Client-side service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82" name="Google Shape;382;p43"/>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pic>
        <p:nvPicPr>
          <p:cNvPr id="383" name="Google Shape;383;p43"/>
          <p:cNvPicPr preferRelativeResize="0"/>
          <p:nvPr/>
        </p:nvPicPr>
        <p:blipFill>
          <a:blip r:embed="rId3">
            <a:alphaModFix/>
          </a:blip>
          <a:stretch>
            <a:fillRect/>
          </a:stretch>
        </p:blipFill>
        <p:spPr>
          <a:xfrm>
            <a:off x="82500" y="854525"/>
            <a:ext cx="6237625" cy="3762375"/>
          </a:xfrm>
          <a:prstGeom prst="rect">
            <a:avLst/>
          </a:prstGeom>
          <a:noFill/>
          <a:ln>
            <a:noFill/>
          </a:ln>
        </p:spPr>
      </p:pic>
      <p:sp>
        <p:nvSpPr>
          <p:cNvPr id="384" name="Google Shape;384;p43"/>
          <p:cNvSpPr txBox="1"/>
          <p:nvPr/>
        </p:nvSpPr>
        <p:spPr>
          <a:xfrm>
            <a:off x="6515100" y="1235563"/>
            <a:ext cx="2628900" cy="30003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GB" sz="1800" dirty="0">
                <a:solidFill>
                  <a:srgbClr val="333333"/>
                </a:solidFill>
              </a:rPr>
              <a:t>When making a request to a service, the client obtains the location of a service instance by querying a Service Registry, which knows the locations of all service instances.</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Server-side service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90" name="Google Shape;390;p44"/>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391" name="Google Shape;391;p44"/>
          <p:cNvSpPr txBox="1"/>
          <p:nvPr/>
        </p:nvSpPr>
        <p:spPr>
          <a:xfrm>
            <a:off x="6430039" y="858569"/>
            <a:ext cx="2628900" cy="4102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800" dirty="0">
                <a:solidFill>
                  <a:srgbClr val="333333"/>
                </a:solidFill>
              </a:rPr>
              <a:t>The client makes a request via a router (load balancer) that runs at a well known location.</a:t>
            </a:r>
          </a:p>
          <a:p>
            <a:pPr marL="0" lvl="0" indent="0" rtl="0">
              <a:lnSpc>
                <a:spcPct val="115000"/>
              </a:lnSpc>
              <a:spcBef>
                <a:spcPts val="0"/>
              </a:spcBef>
              <a:spcAft>
                <a:spcPts val="0"/>
              </a:spcAft>
              <a:buNone/>
            </a:pPr>
            <a:endParaRPr lang="en-GB" sz="1800" dirty="0">
              <a:solidFill>
                <a:srgbClr val="333333"/>
              </a:solidFill>
            </a:endParaRPr>
          </a:p>
          <a:p>
            <a:pPr marL="0" lvl="0" indent="0" rtl="0">
              <a:lnSpc>
                <a:spcPct val="115000"/>
              </a:lnSpc>
              <a:spcBef>
                <a:spcPts val="0"/>
              </a:spcBef>
              <a:spcAft>
                <a:spcPts val="0"/>
              </a:spcAft>
              <a:buNone/>
            </a:pPr>
            <a:r>
              <a:rPr lang="en-GB" sz="1800" dirty="0">
                <a:solidFill>
                  <a:srgbClr val="333333"/>
                </a:solidFill>
              </a:rPr>
              <a:t> The router queries a service registry</a:t>
            </a:r>
          </a:p>
          <a:p>
            <a:pPr marL="0" lvl="0" indent="0" rtl="0">
              <a:lnSpc>
                <a:spcPct val="115000"/>
              </a:lnSpc>
              <a:spcBef>
                <a:spcPts val="0"/>
              </a:spcBef>
              <a:spcAft>
                <a:spcPts val="0"/>
              </a:spcAft>
              <a:buNone/>
            </a:pPr>
            <a:endParaRPr lang="en-GB" sz="1800" dirty="0">
              <a:solidFill>
                <a:srgbClr val="333333"/>
              </a:solidFill>
            </a:endParaRPr>
          </a:p>
          <a:p>
            <a:pPr marL="0" lvl="0" indent="0" rtl="0">
              <a:lnSpc>
                <a:spcPct val="115000"/>
              </a:lnSpc>
              <a:spcBef>
                <a:spcPts val="0"/>
              </a:spcBef>
              <a:spcAft>
                <a:spcPts val="0"/>
              </a:spcAft>
              <a:buNone/>
            </a:pPr>
            <a:r>
              <a:rPr lang="en-GB" sz="1800" dirty="0">
                <a:solidFill>
                  <a:srgbClr val="333333"/>
                </a:solidFill>
              </a:rPr>
              <a:t>Forwards the request to an available service instance.</a:t>
            </a:r>
            <a:endParaRPr sz="1800" dirty="0"/>
          </a:p>
        </p:txBody>
      </p:sp>
      <p:pic>
        <p:nvPicPr>
          <p:cNvPr id="392" name="Google Shape;392;p44"/>
          <p:cNvPicPr preferRelativeResize="0"/>
          <p:nvPr/>
        </p:nvPicPr>
        <p:blipFill>
          <a:blip r:embed="rId3">
            <a:alphaModFix/>
          </a:blip>
          <a:stretch>
            <a:fillRect/>
          </a:stretch>
        </p:blipFill>
        <p:spPr>
          <a:xfrm>
            <a:off x="148325" y="808953"/>
            <a:ext cx="6214826" cy="350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Service Registry</a:t>
            </a:r>
            <a:endParaRPr sz="2700" b="1">
              <a:solidFill>
                <a:srgbClr val="FFFFFF"/>
              </a:solidFill>
              <a:latin typeface="Arial"/>
              <a:ea typeface="Arial"/>
              <a:cs typeface="Arial"/>
              <a:sym typeface="Arial"/>
            </a:endParaRPr>
          </a:p>
        </p:txBody>
      </p:sp>
      <p:sp>
        <p:nvSpPr>
          <p:cNvPr id="398" name="Google Shape;398;p45"/>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pic>
        <p:nvPicPr>
          <p:cNvPr id="399" name="Google Shape;399;p45"/>
          <p:cNvPicPr preferRelativeResize="0"/>
          <p:nvPr/>
        </p:nvPicPr>
        <p:blipFill>
          <a:blip r:embed="rId3">
            <a:alphaModFix/>
          </a:blip>
          <a:stretch>
            <a:fillRect/>
          </a:stretch>
        </p:blipFill>
        <p:spPr>
          <a:xfrm>
            <a:off x="82500" y="759275"/>
            <a:ext cx="5643400" cy="3918850"/>
          </a:xfrm>
          <a:prstGeom prst="rect">
            <a:avLst/>
          </a:prstGeom>
          <a:noFill/>
          <a:ln>
            <a:noFill/>
          </a:ln>
        </p:spPr>
      </p:pic>
      <p:sp>
        <p:nvSpPr>
          <p:cNvPr id="400" name="Google Shape;400;p45"/>
          <p:cNvSpPr txBox="1"/>
          <p:nvPr/>
        </p:nvSpPr>
        <p:spPr>
          <a:xfrm>
            <a:off x="5829300" y="759275"/>
            <a:ext cx="3251400" cy="43842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Service instances are registered with the service registry on </a:t>
            </a:r>
            <a:r>
              <a:rPr lang="en-GB" sz="1800" dirty="0" err="1">
                <a:solidFill>
                  <a:srgbClr val="333333"/>
                </a:solidFill>
              </a:rPr>
              <a:t>startup</a:t>
            </a:r>
            <a:r>
              <a:rPr lang="en-GB" sz="1800" dirty="0">
                <a:solidFill>
                  <a:srgbClr val="333333"/>
                </a:solidFill>
              </a:rPr>
              <a:t> and deregistered on shutdown.</a:t>
            </a:r>
          </a:p>
          <a:p>
            <a:pPr marL="457200" lvl="0" indent="-342900" rtl="0">
              <a:lnSpc>
                <a:spcPct val="115000"/>
              </a:lnSpc>
              <a:spcBef>
                <a:spcPts val="0"/>
              </a:spcBef>
              <a:spcAft>
                <a:spcPts val="0"/>
              </a:spcAft>
              <a:buClr>
                <a:srgbClr val="333333"/>
              </a:buClr>
              <a:buSzPts val="1800"/>
              <a:buChar char="➔"/>
            </a:pPr>
            <a:endParaRPr lang="en-GB" sz="1800" dirty="0">
              <a:solidFill>
                <a:srgbClr val="333333"/>
              </a:solidFill>
            </a:endParaRPr>
          </a:p>
          <a:p>
            <a:pPr marL="114300" lvl="0" rtl="0">
              <a:lnSpc>
                <a:spcPct val="115000"/>
              </a:lnSpc>
              <a:spcBef>
                <a:spcPts val="0"/>
              </a:spcBef>
              <a:spcAft>
                <a:spcPts val="0"/>
              </a:spcAft>
              <a:buClr>
                <a:srgbClr val="333333"/>
              </a:buClr>
              <a:buSzPts val="1800"/>
            </a:pP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A service registry might invoke a service instances health check</a:t>
            </a:r>
            <a:endParaRPr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Self Registration</a:t>
            </a:r>
            <a:endParaRPr sz="2700" b="1">
              <a:solidFill>
                <a:srgbClr val="FFFFFF"/>
              </a:solidFill>
              <a:latin typeface="Arial"/>
              <a:ea typeface="Arial"/>
              <a:cs typeface="Arial"/>
              <a:sym typeface="Arial"/>
            </a:endParaRPr>
          </a:p>
        </p:txBody>
      </p:sp>
      <p:sp>
        <p:nvSpPr>
          <p:cNvPr id="406" name="Google Shape;406;p46"/>
          <p:cNvSpPr txBox="1"/>
          <p:nvPr/>
        </p:nvSpPr>
        <p:spPr>
          <a:xfrm>
            <a:off x="0" y="759275"/>
            <a:ext cx="50823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407" name="Google Shape;407;p46"/>
          <p:cNvSpPr txBox="1"/>
          <p:nvPr/>
        </p:nvSpPr>
        <p:spPr>
          <a:xfrm>
            <a:off x="5241475" y="759275"/>
            <a:ext cx="35877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On startup the service instance registers itself (host and IP address) with the service registry and makes itself available for discovery.</a:t>
            </a:r>
            <a:endParaRPr sz="1800">
              <a:solidFill>
                <a:srgbClr val="333333"/>
              </a:solidFill>
              <a:highlight>
                <a:srgbClr val="FFFFFF"/>
              </a:highlight>
            </a:endParaRPr>
          </a:p>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 On shutdown the service instance unregisters itself from the service registry.</a:t>
            </a:r>
            <a:endParaRPr sz="1800"/>
          </a:p>
        </p:txBody>
      </p:sp>
      <p:pic>
        <p:nvPicPr>
          <p:cNvPr id="408" name="Google Shape;408;p46"/>
          <p:cNvPicPr preferRelativeResize="0"/>
          <p:nvPr/>
        </p:nvPicPr>
        <p:blipFill>
          <a:blip r:embed="rId3">
            <a:alphaModFix/>
          </a:blip>
          <a:stretch>
            <a:fillRect/>
          </a:stretch>
        </p:blipFill>
        <p:spPr>
          <a:xfrm>
            <a:off x="246975" y="1386911"/>
            <a:ext cx="4434675" cy="2369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Third Party Registration</a:t>
            </a:r>
            <a:endParaRPr sz="2700" b="1">
              <a:solidFill>
                <a:srgbClr val="FFFFFF"/>
              </a:solidFill>
              <a:latin typeface="Arial"/>
              <a:ea typeface="Arial"/>
              <a:cs typeface="Arial"/>
              <a:sym typeface="Arial"/>
            </a:endParaRPr>
          </a:p>
        </p:txBody>
      </p:sp>
      <p:sp>
        <p:nvSpPr>
          <p:cNvPr id="414" name="Google Shape;414;p47"/>
          <p:cNvSpPr txBox="1"/>
          <p:nvPr/>
        </p:nvSpPr>
        <p:spPr>
          <a:xfrm>
            <a:off x="0" y="759275"/>
            <a:ext cx="50823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415" name="Google Shape;415;p47"/>
          <p:cNvSpPr txBox="1"/>
          <p:nvPr/>
        </p:nvSpPr>
        <p:spPr>
          <a:xfrm>
            <a:off x="5082300" y="897925"/>
            <a:ext cx="39801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A 3rd party registrar is responsible for registering and unregistering a service instance with the service registry. </a:t>
            </a:r>
            <a:endParaRPr sz="180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When the service instance starts up, the registrar registers the service instance with the service registry. When the service instance shuts downs, the registrar unregisters the service instance from the service registry.</a:t>
            </a:r>
            <a:endParaRPr sz="180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Eg: Netflix Prana, AWS Autoscaling Groups</a:t>
            </a:r>
            <a:endParaRPr sz="1800">
              <a:solidFill>
                <a:srgbClr val="333333"/>
              </a:solidFill>
              <a:highlight>
                <a:srgbClr val="FFFFFF"/>
              </a:highlight>
            </a:endParaRPr>
          </a:p>
        </p:txBody>
      </p:sp>
      <p:pic>
        <p:nvPicPr>
          <p:cNvPr id="416" name="Google Shape;416;p47"/>
          <p:cNvPicPr preferRelativeResize="0"/>
          <p:nvPr/>
        </p:nvPicPr>
        <p:blipFill>
          <a:blip r:embed="rId3">
            <a:alphaModFix/>
          </a:blip>
          <a:stretch>
            <a:fillRect/>
          </a:stretch>
        </p:blipFill>
        <p:spPr>
          <a:xfrm>
            <a:off x="0" y="1439800"/>
            <a:ext cx="4954200" cy="2157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Database </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Database Management</a:t>
            </a:r>
            <a:endParaRPr sz="2700" b="1">
              <a:solidFill>
                <a:srgbClr val="FFFFFF"/>
              </a:solidFill>
              <a:latin typeface="Arial"/>
              <a:ea typeface="Arial"/>
              <a:cs typeface="Arial"/>
              <a:sym typeface="Arial"/>
            </a:endParaRPr>
          </a:p>
        </p:txBody>
      </p:sp>
      <p:sp>
        <p:nvSpPr>
          <p:cNvPr id="445" name="Google Shape;445;p52"/>
          <p:cNvSpPr txBox="1"/>
          <p:nvPr/>
        </p:nvSpPr>
        <p:spPr>
          <a:xfrm>
            <a:off x="211275" y="796025"/>
            <a:ext cx="8826600" cy="4212600"/>
          </a:xfrm>
          <a:prstGeom prst="rect">
            <a:avLst/>
          </a:prstGeom>
          <a:noFill/>
          <a:ln>
            <a:noFill/>
          </a:ln>
        </p:spPr>
        <p:txBody>
          <a:bodyPr spcFirstLastPara="1" wrap="square" lIns="91425" tIns="91425" rIns="91425" bIns="91425" anchor="ctr" anchorCtr="0">
            <a:noAutofit/>
          </a:bodyPr>
          <a:lstStyle/>
          <a:p>
            <a:pPr marL="457200" lvl="0" indent="-342900" rtl="0">
              <a:lnSpc>
                <a:spcPct val="110000"/>
              </a:lnSpc>
              <a:spcBef>
                <a:spcPts val="1500"/>
              </a:spcBef>
              <a:spcAft>
                <a:spcPts val="0"/>
              </a:spcAft>
              <a:buClr>
                <a:srgbClr val="333333"/>
              </a:buClr>
              <a:buSzPts val="1800"/>
              <a:buChar char="➔"/>
            </a:pPr>
            <a:r>
              <a:rPr lang="en-GB" sz="1800" b="1" dirty="0">
                <a:solidFill>
                  <a:srgbClr val="333333"/>
                </a:solidFill>
              </a:rPr>
              <a:t>Database per service</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Keep each microservices persistent data private to that service </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Accessible only via its API</a:t>
            </a:r>
          </a:p>
          <a:p>
            <a:pPr marL="571500" lvl="1" rtl="0">
              <a:lnSpc>
                <a:spcPct val="150000"/>
              </a:lnSpc>
              <a:spcBef>
                <a:spcPts val="0"/>
              </a:spcBef>
              <a:spcAft>
                <a:spcPts val="0"/>
              </a:spcAft>
              <a:buClr>
                <a:srgbClr val="333333"/>
              </a:buClr>
              <a:buSzPts val="1800"/>
            </a:pPr>
            <a:endParaRPr sz="1800" dirty="0">
              <a:solidFill>
                <a:srgbClr val="333333"/>
              </a:solidFill>
            </a:endParaRPr>
          </a:p>
          <a:p>
            <a:pPr marL="457200" lvl="0" indent="-342900" rtl="0">
              <a:lnSpc>
                <a:spcPct val="110000"/>
              </a:lnSpc>
              <a:spcBef>
                <a:spcPts val="0"/>
              </a:spcBef>
              <a:spcAft>
                <a:spcPts val="0"/>
              </a:spcAft>
              <a:buClr>
                <a:srgbClr val="333333"/>
              </a:buClr>
              <a:buSzPts val="1800"/>
              <a:buChar char="➔"/>
            </a:pPr>
            <a:r>
              <a:rPr lang="en-GB" sz="1800" b="1" dirty="0">
                <a:solidFill>
                  <a:srgbClr val="333333"/>
                </a:solidFill>
              </a:rPr>
              <a:t>Shared database</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Use a single database that is shared by multiple services. </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Each service freely accesses data owned by other services</a:t>
            </a:r>
            <a:endParaRPr sz="1800" dirty="0">
              <a:solidFill>
                <a:srgbClr val="333333"/>
              </a:solidFill>
            </a:endParaRPr>
          </a:p>
          <a:p>
            <a:pPr marL="914400" lvl="0" indent="0" rtl="0">
              <a:lnSpc>
                <a:spcPct val="150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dirty="0">
                <a:solidFill>
                  <a:srgbClr val="FFFFFF"/>
                </a:solidFill>
                <a:latin typeface="Arial"/>
                <a:ea typeface="Arial"/>
                <a:cs typeface="Arial"/>
                <a:sym typeface="Arial"/>
              </a:rPr>
              <a:t>Event Management</a:t>
            </a:r>
            <a:endParaRPr sz="2700" b="1" dirty="0">
              <a:solidFill>
                <a:srgbClr val="FFFFFF"/>
              </a:solidFill>
              <a:latin typeface="Arial"/>
              <a:ea typeface="Arial"/>
              <a:cs typeface="Arial"/>
              <a:sym typeface="Arial"/>
            </a:endParaRPr>
          </a:p>
        </p:txBody>
      </p:sp>
      <p:sp>
        <p:nvSpPr>
          <p:cNvPr id="451" name="Google Shape;451;p53"/>
          <p:cNvSpPr txBox="1"/>
          <p:nvPr/>
        </p:nvSpPr>
        <p:spPr>
          <a:xfrm>
            <a:off x="211275" y="796025"/>
            <a:ext cx="8826600" cy="4212600"/>
          </a:xfrm>
          <a:prstGeom prst="rect">
            <a:avLst/>
          </a:prstGeom>
          <a:noFill/>
          <a:ln>
            <a:noFill/>
          </a:ln>
        </p:spPr>
        <p:txBody>
          <a:bodyPr spcFirstLastPara="1" wrap="square" lIns="91425" tIns="91425" rIns="91425" bIns="91425" anchor="ctr" anchorCtr="0">
            <a:noAutofit/>
          </a:bodyPr>
          <a:lstStyle/>
          <a:p>
            <a:pPr marL="457200" lvl="0" indent="-342900">
              <a:lnSpc>
                <a:spcPct val="110000"/>
              </a:lnSpc>
              <a:buClr>
                <a:srgbClr val="333333"/>
              </a:buClr>
              <a:buSzPts val="1800"/>
              <a:buChar char="➔"/>
            </a:pPr>
            <a:r>
              <a:rPr lang="en-IN" sz="1800" b="1" dirty="0">
                <a:solidFill>
                  <a:srgbClr val="333333"/>
                </a:solidFill>
              </a:rPr>
              <a:t>Event Sourcing</a:t>
            </a:r>
          </a:p>
          <a:p>
            <a:pPr marL="914400" lvl="1" indent="-342900">
              <a:lnSpc>
                <a:spcPct val="150000"/>
              </a:lnSpc>
              <a:buClr>
                <a:srgbClr val="333333"/>
              </a:buClr>
              <a:buSzPts val="1800"/>
              <a:buChar char="◆"/>
            </a:pPr>
            <a:r>
              <a:rPr lang="en-IN" sz="1800" dirty="0">
                <a:solidFill>
                  <a:srgbClr val="333333"/>
                </a:solidFill>
              </a:rPr>
              <a:t>Applications persist events in an event store, which is a database of events. </a:t>
            </a:r>
          </a:p>
          <a:p>
            <a:pPr marL="914400" lvl="1" indent="-342900">
              <a:lnSpc>
                <a:spcPct val="150000"/>
              </a:lnSpc>
              <a:buClr>
                <a:srgbClr val="333333"/>
              </a:buClr>
              <a:buSzPts val="1800"/>
              <a:buChar char="◆"/>
            </a:pPr>
            <a:r>
              <a:rPr lang="en-IN" sz="1800" dirty="0">
                <a:solidFill>
                  <a:srgbClr val="333333"/>
                </a:solidFill>
              </a:rPr>
              <a:t>The event store also behaves like a message broker.</a:t>
            </a:r>
            <a:endParaRPr lang="en-IN" sz="1800" b="1" dirty="0">
              <a:solidFill>
                <a:srgbClr val="333333"/>
              </a:solidFill>
            </a:endParaRPr>
          </a:p>
          <a:p>
            <a:pPr marL="457200" lvl="0" indent="-342900" rtl="0">
              <a:lnSpc>
                <a:spcPct val="110000"/>
              </a:lnSpc>
              <a:spcBef>
                <a:spcPts val="1500"/>
              </a:spcBef>
              <a:spcAft>
                <a:spcPts val="0"/>
              </a:spcAft>
              <a:buClr>
                <a:srgbClr val="333333"/>
              </a:buClr>
              <a:buSzPts val="1800"/>
              <a:buChar char="➔"/>
            </a:pPr>
            <a:r>
              <a:rPr lang="en-GB" sz="1800" b="1" dirty="0">
                <a:solidFill>
                  <a:srgbClr val="333333"/>
                </a:solidFill>
              </a:rPr>
              <a:t>Application Events</a:t>
            </a:r>
            <a:endParaRPr sz="1800" b="1" dirty="0">
              <a:solidFill>
                <a:srgbClr val="333333"/>
              </a:solidFill>
            </a:endParaRPr>
          </a:p>
          <a:p>
            <a:pPr marL="914400" lvl="1" indent="-342900" rtl="0">
              <a:lnSpc>
                <a:spcPct val="110000"/>
              </a:lnSpc>
              <a:spcBef>
                <a:spcPts val="0"/>
              </a:spcBef>
              <a:spcAft>
                <a:spcPts val="0"/>
              </a:spcAft>
              <a:buClr>
                <a:srgbClr val="333333"/>
              </a:buClr>
              <a:buSzPts val="1800"/>
              <a:buChar char="◆"/>
            </a:pPr>
            <a:r>
              <a:rPr lang="en-GB" sz="1800" dirty="0">
                <a:solidFill>
                  <a:srgbClr val="333333"/>
                </a:solidFill>
              </a:rPr>
              <a:t>The application insert events into an EVENTS table as part of the local transaction. </a:t>
            </a:r>
          </a:p>
          <a:p>
            <a:pPr marL="914400" lvl="1" indent="-342900" rtl="0">
              <a:lnSpc>
                <a:spcPct val="110000"/>
              </a:lnSpc>
              <a:spcBef>
                <a:spcPts val="0"/>
              </a:spcBef>
              <a:spcAft>
                <a:spcPts val="0"/>
              </a:spcAft>
              <a:buClr>
                <a:srgbClr val="333333"/>
              </a:buClr>
              <a:buSzPts val="1800"/>
              <a:buChar char="◆"/>
            </a:pPr>
            <a:r>
              <a:rPr lang="en-GB" sz="1800" dirty="0">
                <a:solidFill>
                  <a:srgbClr val="333333"/>
                </a:solidFill>
              </a:rPr>
              <a:t>A separate process polls the EVENTS  table and publishes the events to a message broker.</a:t>
            </a:r>
            <a:endParaRPr sz="1800" b="1" dirty="0">
              <a:solidFill>
                <a:srgbClr val="333333"/>
              </a:solidFill>
            </a:endParaRPr>
          </a:p>
          <a:p>
            <a:pPr marL="457200" lvl="0" indent="-342900" rtl="0">
              <a:lnSpc>
                <a:spcPct val="110000"/>
              </a:lnSpc>
              <a:spcBef>
                <a:spcPts val="0"/>
              </a:spcBef>
              <a:spcAft>
                <a:spcPts val="0"/>
              </a:spcAft>
              <a:buClr>
                <a:srgbClr val="333333"/>
              </a:buClr>
              <a:buSzPts val="1800"/>
              <a:buChar char="➔"/>
            </a:pPr>
            <a:r>
              <a:rPr lang="en-GB" sz="1800" b="1" dirty="0">
                <a:solidFill>
                  <a:srgbClr val="333333"/>
                </a:solidFill>
              </a:rPr>
              <a:t>API Composition</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Implement a query by defining an </a:t>
            </a:r>
            <a:r>
              <a:rPr lang="en-GB" sz="1800" i="1" dirty="0">
                <a:solidFill>
                  <a:srgbClr val="333333"/>
                </a:solidFill>
              </a:rPr>
              <a:t>API Composer</a:t>
            </a:r>
            <a:r>
              <a:rPr lang="en-GB" sz="1800" dirty="0">
                <a:solidFill>
                  <a:srgbClr val="333333"/>
                </a:solidFill>
              </a:rPr>
              <a:t>, which invoking the services that own the data and performs an in-memory join of the results</a:t>
            </a:r>
            <a:endParaRPr sz="1800" dirty="0">
              <a:solidFill>
                <a:srgbClr val="333333"/>
              </a:solidFill>
            </a:endParaRPr>
          </a:p>
          <a:p>
            <a:pPr marL="914400" lvl="0" indent="0" rtl="0">
              <a:lnSpc>
                <a:spcPct val="150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None/>
            </a:pPr>
            <a:r>
              <a:rPr lang="en-GB" sz="2700" b="1">
                <a:solidFill>
                  <a:srgbClr val="FFFFFF"/>
                </a:solidFill>
                <a:latin typeface="Arial"/>
                <a:ea typeface="Arial"/>
                <a:cs typeface="Arial"/>
                <a:sym typeface="Arial"/>
              </a:rPr>
              <a:t>  Command Query Responsibility Segregation (CQRS)</a:t>
            </a:r>
            <a:endParaRPr sz="2700" b="1">
              <a:solidFill>
                <a:srgbClr val="FFFFFF"/>
              </a:solidFill>
              <a:latin typeface="Arial"/>
              <a:ea typeface="Arial"/>
              <a:cs typeface="Arial"/>
              <a:sym typeface="Arial"/>
            </a:endParaRPr>
          </a:p>
        </p:txBody>
      </p:sp>
      <p:sp>
        <p:nvSpPr>
          <p:cNvPr id="457" name="Google Shape;457;p54"/>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0" rtl="0">
              <a:lnSpc>
                <a:spcPct val="110000"/>
              </a:lnSpc>
              <a:spcBef>
                <a:spcPts val="1500"/>
              </a:spcBef>
              <a:spcAft>
                <a:spcPts val="800"/>
              </a:spcAft>
              <a:buNone/>
            </a:pPr>
            <a:endParaRPr>
              <a:solidFill>
                <a:srgbClr val="333333"/>
              </a:solidFill>
              <a:highlight>
                <a:srgbClr val="FFFFFF"/>
              </a:highlight>
            </a:endParaRPr>
          </a:p>
        </p:txBody>
      </p:sp>
      <p:pic>
        <p:nvPicPr>
          <p:cNvPr id="458" name="Google Shape;458;p54"/>
          <p:cNvPicPr preferRelativeResize="0"/>
          <p:nvPr/>
        </p:nvPicPr>
        <p:blipFill>
          <a:blip r:embed="rId3">
            <a:alphaModFix/>
          </a:blip>
          <a:stretch>
            <a:fillRect/>
          </a:stretch>
        </p:blipFill>
        <p:spPr>
          <a:xfrm>
            <a:off x="787025" y="759275"/>
            <a:ext cx="7724100" cy="448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Clr>
                <a:srgbClr val="000000"/>
              </a:buClr>
              <a:buSzPts val="1100"/>
              <a:buFont typeface="Arial"/>
              <a:buNone/>
            </a:pPr>
            <a:r>
              <a:rPr lang="en-GB" sz="2700" b="1">
                <a:solidFill>
                  <a:srgbClr val="FFFFFF"/>
                </a:solidFill>
                <a:latin typeface="Arial"/>
                <a:ea typeface="Arial"/>
                <a:cs typeface="Arial"/>
                <a:sym typeface="Arial"/>
              </a:rPr>
              <a:t>How to decompose an application to service</a:t>
            </a:r>
            <a:endParaRPr sz="2400" b="1">
              <a:latin typeface="Arial"/>
              <a:ea typeface="Arial"/>
              <a:cs typeface="Arial"/>
              <a:sym typeface="Arial"/>
            </a:endParaRPr>
          </a:p>
        </p:txBody>
      </p:sp>
      <p:sp>
        <p:nvSpPr>
          <p:cNvPr id="216" name="Google Shape;216;p16"/>
          <p:cNvSpPr txBox="1"/>
          <p:nvPr/>
        </p:nvSpPr>
        <p:spPr>
          <a:xfrm>
            <a:off x="-76200" y="673550"/>
            <a:ext cx="9144000" cy="42741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architecture must be stable</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A service should implement a small set of strongly related functions.</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Services must conform to the Common Closure Principle - things that change together should be packaged together.</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Services must be loosely coupled - as an API that encapsulates its implementation. </a:t>
            </a: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A service should be testable</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Each service be small enough to be developed by a “two pizza” (6-10 people)team.</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Each team that owns one or more services must be autonomous to develop and deploy.</a:t>
            </a:r>
            <a:endParaRPr sz="1800" dirty="0">
              <a:solidFill>
                <a:srgbClr val="33333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None/>
            </a:pPr>
            <a:r>
              <a:rPr lang="en-GB" sz="2700" b="1">
                <a:solidFill>
                  <a:srgbClr val="FFFFFF"/>
                </a:solidFill>
                <a:latin typeface="Arial"/>
                <a:ea typeface="Arial"/>
                <a:cs typeface="Arial"/>
                <a:sym typeface="Arial"/>
              </a:rPr>
              <a:t>  Command Query Responsibility Segregation (CQRS)</a:t>
            </a:r>
            <a:endParaRPr sz="2700" b="1">
              <a:solidFill>
                <a:srgbClr val="FFFFFF"/>
              </a:solidFill>
              <a:latin typeface="Arial"/>
              <a:ea typeface="Arial"/>
              <a:cs typeface="Arial"/>
              <a:sym typeface="Arial"/>
            </a:endParaRPr>
          </a:p>
        </p:txBody>
      </p:sp>
      <p:sp>
        <p:nvSpPr>
          <p:cNvPr id="464" name="Google Shape;464;p55"/>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dirty="0">
                <a:solidFill>
                  <a:srgbClr val="333333"/>
                </a:solidFill>
              </a:rPr>
              <a:t>Split the application into two parts: the command-side and the query-side.</a:t>
            </a:r>
          </a:p>
          <a:p>
            <a:pPr marL="114300" lvl="0" rtl="0">
              <a:lnSpc>
                <a:spcPct val="150000"/>
              </a:lnSpc>
              <a:spcBef>
                <a:spcPts val="1500"/>
              </a:spcBef>
              <a:spcAft>
                <a:spcPts val="0"/>
              </a:spcAft>
              <a:buClr>
                <a:srgbClr val="333333"/>
              </a:buClr>
              <a:buSzPts val="1800"/>
            </a:pPr>
            <a:r>
              <a:rPr lang="en-GB" sz="1800" dirty="0">
                <a:solidFill>
                  <a:srgbClr val="333333"/>
                </a:solidFill>
              </a:rPr>
              <a:t> </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command-side handles create, update, and delete requests and emits events when data changes.</a:t>
            </a:r>
          </a:p>
          <a:p>
            <a:pPr marL="457200" lvl="0" indent="-342900" rtl="0">
              <a:lnSpc>
                <a:spcPct val="150000"/>
              </a:lnSpc>
              <a:spcBef>
                <a:spcPts val="0"/>
              </a:spcBef>
              <a:spcAft>
                <a:spcPts val="0"/>
              </a:spcAft>
              <a:buClr>
                <a:srgbClr val="333333"/>
              </a:buClr>
              <a:buSzPts val="1800"/>
              <a:buChar char="➔"/>
            </a:pP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query-side handles queries by executing them against one or more materialized views that are kept up to date by subscribing to the stream of events emitted when data changes.</a:t>
            </a:r>
            <a:endParaRPr sz="1800" dirty="0">
              <a:solidFill>
                <a:srgbClr val="33333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Saga</a:t>
            </a:r>
            <a:endParaRPr sz="2700" b="1">
              <a:solidFill>
                <a:srgbClr val="FFFFFF"/>
              </a:solidFill>
              <a:latin typeface="Arial"/>
              <a:ea typeface="Arial"/>
              <a:cs typeface="Arial"/>
              <a:sym typeface="Arial"/>
            </a:endParaRPr>
          </a:p>
        </p:txBody>
      </p:sp>
      <p:sp>
        <p:nvSpPr>
          <p:cNvPr id="470" name="Google Shape;470;p56"/>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914400" lvl="0" indent="0" rtl="0">
              <a:lnSpc>
                <a:spcPct val="150000"/>
              </a:lnSpc>
              <a:spcBef>
                <a:spcPts val="1500"/>
              </a:spcBef>
              <a:spcAft>
                <a:spcPts val="800"/>
              </a:spcAft>
              <a:buNone/>
            </a:pPr>
            <a:endParaRPr>
              <a:solidFill>
                <a:srgbClr val="333333"/>
              </a:solidFill>
              <a:highlight>
                <a:srgbClr val="FFFFFF"/>
              </a:highlight>
            </a:endParaRPr>
          </a:p>
        </p:txBody>
      </p:sp>
      <p:sp>
        <p:nvSpPr>
          <p:cNvPr id="471" name="Google Shape;471;p56"/>
          <p:cNvSpPr txBox="1"/>
          <p:nvPr/>
        </p:nvSpPr>
        <p:spPr>
          <a:xfrm>
            <a:off x="6159950" y="759275"/>
            <a:ext cx="2666700" cy="42006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1500"/>
              </a:spcBef>
              <a:spcAft>
                <a:spcPts val="0"/>
              </a:spcAft>
              <a:buClr>
                <a:srgbClr val="333333"/>
              </a:buClr>
              <a:buSzPts val="1800"/>
              <a:buChar char="➔"/>
            </a:pPr>
            <a:r>
              <a:rPr lang="en-GB" sz="1800" dirty="0">
                <a:solidFill>
                  <a:srgbClr val="333333"/>
                </a:solidFill>
              </a:rPr>
              <a:t>A saga is a sequence of local transactions. </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Each local transaction updates the database and publishes a message or event to trigger the next local transaction in the saga.</a:t>
            </a:r>
            <a:endParaRPr sz="1800" dirty="0">
              <a:solidFill>
                <a:srgbClr val="333333"/>
              </a:solidFill>
            </a:endParaRPr>
          </a:p>
          <a:p>
            <a:pPr marL="457200" lvl="0" indent="0" rtl="0">
              <a:lnSpc>
                <a:spcPct val="115000"/>
              </a:lnSpc>
              <a:spcBef>
                <a:spcPts val="1500"/>
              </a:spcBef>
              <a:spcAft>
                <a:spcPts val="800"/>
              </a:spcAft>
              <a:buNone/>
            </a:pPr>
            <a:endParaRPr sz="1800" dirty="0">
              <a:solidFill>
                <a:srgbClr val="333333"/>
              </a:solidFill>
              <a:highlight>
                <a:srgbClr val="FFFFFF"/>
              </a:highlight>
            </a:endParaRPr>
          </a:p>
        </p:txBody>
      </p:sp>
      <p:pic>
        <p:nvPicPr>
          <p:cNvPr id="472" name="Google Shape;472;p56"/>
          <p:cNvPicPr preferRelativeResize="0"/>
          <p:nvPr/>
        </p:nvPicPr>
        <p:blipFill>
          <a:blip r:embed="rId3">
            <a:alphaModFix/>
          </a:blip>
          <a:stretch>
            <a:fillRect/>
          </a:stretch>
        </p:blipFill>
        <p:spPr>
          <a:xfrm>
            <a:off x="235763" y="974938"/>
            <a:ext cx="5648325" cy="3095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Security</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Access Token</a:t>
            </a:r>
            <a:endParaRPr sz="2700" b="1">
              <a:solidFill>
                <a:srgbClr val="FFFFFF"/>
              </a:solidFill>
              <a:latin typeface="Arial"/>
              <a:ea typeface="Arial"/>
              <a:cs typeface="Arial"/>
              <a:sym typeface="Arial"/>
            </a:endParaRPr>
          </a:p>
        </p:txBody>
      </p:sp>
      <p:sp>
        <p:nvSpPr>
          <p:cNvPr id="483" name="Google Shape;483;p58"/>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dirty="0">
                <a:solidFill>
                  <a:srgbClr val="333333"/>
                </a:solidFill>
              </a:rPr>
              <a:t>The API Gateway authenticates the request and passes an access token (e.g. JSON Web Token) that securely identifies the requestor in each request</a:t>
            </a:r>
          </a:p>
          <a:p>
            <a:pPr marL="457200" lvl="0" indent="-342900" rtl="0">
              <a:lnSpc>
                <a:spcPct val="150000"/>
              </a:lnSpc>
              <a:spcBef>
                <a:spcPts val="1500"/>
              </a:spcBef>
              <a:spcAft>
                <a:spcPts val="0"/>
              </a:spcAft>
              <a:buClr>
                <a:srgbClr val="333333"/>
              </a:buClr>
              <a:buSzPts val="1800"/>
              <a:buChar char="➔"/>
            </a:pP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1371600" lvl="1" indent="-342900" rtl="0">
              <a:lnSpc>
                <a:spcPct val="150000"/>
              </a:lnSpc>
              <a:spcBef>
                <a:spcPts val="0"/>
              </a:spcBef>
              <a:spcAft>
                <a:spcPts val="0"/>
              </a:spcAft>
              <a:buClr>
                <a:srgbClr val="333333"/>
              </a:buClr>
              <a:buSzPts val="1800"/>
              <a:buChar char="◆"/>
            </a:pPr>
            <a:r>
              <a:rPr lang="en-GB" sz="1800" dirty="0">
                <a:solidFill>
                  <a:srgbClr val="333333"/>
                </a:solidFill>
              </a:rPr>
              <a:t>The identity of the requestor is securely passed around the system</a:t>
            </a:r>
            <a:endParaRPr sz="1800" dirty="0">
              <a:solidFill>
                <a:srgbClr val="333333"/>
              </a:solidFill>
            </a:endParaRPr>
          </a:p>
          <a:p>
            <a:pPr marL="1371600" lvl="1" indent="-342900" rtl="0">
              <a:lnSpc>
                <a:spcPct val="150000"/>
              </a:lnSpc>
              <a:spcBef>
                <a:spcPts val="0"/>
              </a:spcBef>
              <a:spcAft>
                <a:spcPts val="0"/>
              </a:spcAft>
              <a:buClr>
                <a:srgbClr val="333333"/>
              </a:buClr>
              <a:buSzPts val="1800"/>
              <a:buChar char="◆"/>
            </a:pPr>
            <a:r>
              <a:rPr lang="en-GB" sz="1800" dirty="0">
                <a:solidFill>
                  <a:srgbClr val="333333"/>
                </a:solidFill>
              </a:rPr>
              <a:t>Services can verify that the requestor is authorized to perform an operation</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9"/>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Testing</a:t>
            </a:r>
            <a:endParaRPr sz="2700" b="1">
              <a:solidFill>
                <a:srgbClr val="FFFFFF"/>
              </a:solidFill>
              <a:latin typeface="Arial"/>
              <a:ea typeface="Arial"/>
              <a:cs typeface="Arial"/>
              <a:sym typeface="Arial"/>
            </a:endParaRPr>
          </a:p>
        </p:txBody>
      </p:sp>
      <p:sp>
        <p:nvSpPr>
          <p:cNvPr id="489" name="Google Shape;489;p59"/>
          <p:cNvSpPr txBox="1"/>
          <p:nvPr/>
        </p:nvSpPr>
        <p:spPr>
          <a:xfrm>
            <a:off x="158700" y="8701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Service Component Test</a:t>
            </a:r>
            <a:endParaRPr sz="1800" b="1" dirty="0">
              <a:solidFill>
                <a:srgbClr val="333333"/>
              </a:solidFill>
            </a:endParaRPr>
          </a:p>
          <a:p>
            <a:pPr marL="1371600" lvl="2" indent="-342900" rtl="0">
              <a:lnSpc>
                <a:spcPct val="150000"/>
              </a:lnSpc>
              <a:spcBef>
                <a:spcPts val="0"/>
              </a:spcBef>
              <a:spcAft>
                <a:spcPts val="0"/>
              </a:spcAft>
              <a:buClr>
                <a:srgbClr val="333333"/>
              </a:buClr>
              <a:buSzPts val="1800"/>
              <a:buChar char="●"/>
            </a:pPr>
            <a:r>
              <a:rPr lang="en-GB" sz="1800" dirty="0">
                <a:solidFill>
                  <a:srgbClr val="333333"/>
                </a:solidFill>
              </a:rPr>
              <a:t>A test suite that tests a service in isolation using test doubles for any services that it invokes.</a:t>
            </a:r>
            <a:endParaRPr sz="1800" dirty="0">
              <a:solidFill>
                <a:srgbClr val="333333"/>
              </a:solidFill>
            </a:endParaRPr>
          </a:p>
          <a:p>
            <a:pPr marL="457200" marR="0" lvl="0" indent="-342900" algn="l" rtl="0">
              <a:lnSpc>
                <a:spcPct val="150000"/>
              </a:lnSpc>
              <a:spcBef>
                <a:spcPts val="0"/>
              </a:spcBef>
              <a:spcAft>
                <a:spcPts val="0"/>
              </a:spcAft>
              <a:buClr>
                <a:srgbClr val="333333"/>
              </a:buClr>
              <a:buSzPts val="1800"/>
              <a:buChar char="➔"/>
            </a:pPr>
            <a:r>
              <a:rPr lang="en-GB" sz="1800" b="1" dirty="0">
                <a:solidFill>
                  <a:srgbClr val="333333"/>
                </a:solidFill>
              </a:rPr>
              <a:t>Service Integration Contract Test</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A test suite for a service that is written by the developers of another service that consumes it. The test suite verifies that the service meets the consuming service’s expectations.</a:t>
            </a:r>
            <a:endParaRPr sz="1800" dirty="0">
              <a:solidFill>
                <a:srgbClr val="333333"/>
              </a:solidFill>
            </a:endParaRPr>
          </a:p>
          <a:p>
            <a:pPr marL="457200" marR="0" lvl="0" indent="-342900" algn="l" rtl="0">
              <a:lnSpc>
                <a:spcPct val="150000"/>
              </a:lnSpc>
              <a:spcBef>
                <a:spcPts val="0"/>
              </a:spcBef>
              <a:spcAft>
                <a:spcPts val="0"/>
              </a:spcAft>
              <a:buClr>
                <a:srgbClr val="333333"/>
              </a:buClr>
              <a:buSzPts val="1800"/>
              <a:buChar char="➔"/>
            </a:pPr>
            <a:r>
              <a:rPr lang="en-GB" sz="1800" b="1" dirty="0">
                <a:solidFill>
                  <a:srgbClr val="333333"/>
                </a:solidFill>
              </a:rPr>
              <a:t>Consumer-side contract test</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Verify that the client of a service can communicate with the service.</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Observability</a:t>
            </a:r>
            <a:endParaRPr sz="2700" b="1">
              <a:solidFill>
                <a:srgbClr val="FFFFFF"/>
              </a:solidFill>
              <a:latin typeface="Arial"/>
              <a:ea typeface="Arial"/>
              <a:cs typeface="Arial"/>
              <a:sym typeface="Arial"/>
            </a:endParaRPr>
          </a:p>
        </p:txBody>
      </p:sp>
      <p:sp>
        <p:nvSpPr>
          <p:cNvPr id="495" name="Google Shape;495;p60"/>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1500"/>
              </a:spcBef>
              <a:spcAft>
                <a:spcPts val="0"/>
              </a:spcAft>
              <a:buClr>
                <a:srgbClr val="333333"/>
              </a:buClr>
              <a:buSzPts val="1800"/>
              <a:buChar char="➔"/>
            </a:pPr>
            <a:r>
              <a:rPr lang="en-GB" sz="1800" b="1" dirty="0">
                <a:solidFill>
                  <a:srgbClr val="333333"/>
                </a:solidFill>
              </a:rPr>
              <a:t>Log aggregation</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Use a centralized logging service that aggregates logs from each service instance.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The users can search and analyse the logs.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Configure alerts that are triggered when certain messages appear in the logs.</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Application Metrics</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Instrument a service to gather statistics about individual operations.</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Aggregate metrics in centralized metrics service,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Provide reporting and alerting. </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1"/>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dirty="0">
                <a:solidFill>
                  <a:srgbClr val="FFFFFF"/>
                </a:solidFill>
                <a:latin typeface="Arial"/>
                <a:ea typeface="Arial"/>
                <a:cs typeface="Arial"/>
                <a:sym typeface="Arial"/>
              </a:rPr>
              <a:t>Observability</a:t>
            </a:r>
            <a:endParaRPr sz="2700" b="1" dirty="0">
              <a:solidFill>
                <a:srgbClr val="FFFFFF"/>
              </a:solidFill>
              <a:latin typeface="Arial"/>
              <a:ea typeface="Arial"/>
              <a:cs typeface="Arial"/>
              <a:sym typeface="Arial"/>
            </a:endParaRPr>
          </a:p>
        </p:txBody>
      </p:sp>
      <p:sp>
        <p:nvSpPr>
          <p:cNvPr id="501" name="Google Shape;501;p61"/>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457200" lvl="0" indent="-342900">
              <a:lnSpc>
                <a:spcPct val="115000"/>
              </a:lnSpc>
              <a:buClr>
                <a:srgbClr val="333333"/>
              </a:buClr>
              <a:buSzPts val="1800"/>
              <a:buChar char="➔"/>
            </a:pPr>
            <a:r>
              <a:rPr lang="en-IN" sz="1800" b="1" dirty="0">
                <a:solidFill>
                  <a:srgbClr val="333333"/>
                </a:solidFill>
              </a:rPr>
              <a:t>Audit Logging</a:t>
            </a:r>
          </a:p>
          <a:p>
            <a:pPr marL="914400" lvl="1" indent="-342900">
              <a:lnSpc>
                <a:spcPct val="115000"/>
              </a:lnSpc>
              <a:buClr>
                <a:srgbClr val="333333"/>
              </a:buClr>
              <a:buSzPts val="1800"/>
              <a:buChar char="◆"/>
            </a:pPr>
            <a:r>
              <a:rPr lang="en-IN" sz="1800" dirty="0">
                <a:solidFill>
                  <a:srgbClr val="333333"/>
                </a:solidFill>
              </a:rPr>
              <a:t>Record user activity in a database.</a:t>
            </a:r>
          </a:p>
          <a:p>
            <a:pPr marL="457200" marR="0" lvl="0" indent="-342900" algn="l" rtl="0">
              <a:lnSpc>
                <a:spcPct val="115000"/>
              </a:lnSpc>
              <a:spcBef>
                <a:spcPts val="0"/>
              </a:spcBef>
              <a:spcAft>
                <a:spcPts val="0"/>
              </a:spcAft>
              <a:buClr>
                <a:srgbClr val="333333"/>
              </a:buClr>
              <a:buSzPts val="1800"/>
              <a:buChar char="➔"/>
            </a:pPr>
            <a:endParaRPr lang="en-GB" sz="1800" b="1"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Health Check API</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Returns the health of the service.</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Log deployments and changes</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Log every deployment and every change to the (production) environment.</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IN" sz="3000" b="1" i="0" u="none" strike="noStrike" cap="none" dirty="0">
                <a:solidFill>
                  <a:schemeClr val="lt1"/>
                </a:solidFill>
                <a:latin typeface="Arial"/>
                <a:ea typeface="Arial"/>
                <a:cs typeface="Arial"/>
                <a:sym typeface="Arial"/>
              </a:rPr>
              <a:t>Front-end</a:t>
            </a:r>
            <a:endParaRPr sz="30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36545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2"/>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UI Patterns</a:t>
            </a:r>
            <a:endParaRPr sz="2700" b="1">
              <a:solidFill>
                <a:srgbClr val="FFFFFF"/>
              </a:solidFill>
              <a:latin typeface="Arial"/>
              <a:ea typeface="Arial"/>
              <a:cs typeface="Arial"/>
              <a:sym typeface="Arial"/>
            </a:endParaRPr>
          </a:p>
        </p:txBody>
      </p:sp>
      <p:sp>
        <p:nvSpPr>
          <p:cNvPr id="507" name="Google Shape;507;p62"/>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Each team developers a web application that generates the HTML fragment that implements the region of the page for their service.</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 A UI team is responsible for developing the page templates that build pages</a:t>
            </a:r>
            <a:endParaRPr sz="1800" dirty="0">
              <a:solidFill>
                <a:srgbClr val="333333"/>
              </a:solidFill>
            </a:endParaRPr>
          </a:p>
          <a:p>
            <a:pPr marL="914400" lvl="0" indent="0" rtl="0">
              <a:lnSpc>
                <a:spcPct val="115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Decompose by subdomain </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222" name="Google Shape;222;p17"/>
          <p:cNvSpPr txBox="1"/>
          <p:nvPr/>
        </p:nvSpPr>
        <p:spPr>
          <a:xfrm>
            <a:off x="-76200" y="886047"/>
            <a:ext cx="9144000" cy="4366603"/>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Stable architecture since the subdomains are relatively stable</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Development teams are cross-functional, autonomous, and organized around delivering business value rather than technical features</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Services are cohesive and loosely coupled</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Issues</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How to identify the subdomains</a:t>
            </a:r>
            <a:endParaRPr sz="1800" dirty="0">
              <a:solidFill>
                <a:srgbClr val="333333"/>
              </a:solidFill>
              <a:highlight>
                <a:srgbClr val="FFFFFF"/>
              </a:highlight>
            </a:endParaRPr>
          </a:p>
          <a:p>
            <a:pPr marL="914400" lvl="1" indent="-342900" rtl="0">
              <a:lnSpc>
                <a:spcPct val="150000"/>
              </a:lnSpc>
              <a:spcBef>
                <a:spcPts val="0"/>
              </a:spcBef>
              <a:spcAft>
                <a:spcPts val="0"/>
              </a:spcAft>
              <a:buSzPts val="1800"/>
              <a:buChar char="◆"/>
            </a:pPr>
            <a:r>
              <a:rPr lang="en-GB" sz="1800" dirty="0">
                <a:solidFill>
                  <a:srgbClr val="333333"/>
                </a:solidFill>
              </a:rPr>
              <a:t>Organization structure - different groups within an organization might correspond to subdomains</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High-level domain model - subdomains often have a key domain object</a:t>
            </a:r>
            <a:endParaRPr sz="1800" dirty="0">
              <a:solidFill>
                <a:srgbClr val="333333"/>
              </a:solidFill>
            </a:endParaRPr>
          </a:p>
          <a:p>
            <a:pPr marL="457200" lvl="0" indent="0" rtl="0">
              <a:lnSpc>
                <a:spcPct val="150000"/>
              </a:lnSpc>
              <a:spcBef>
                <a:spcPts val="800"/>
              </a:spcBef>
              <a:spcAft>
                <a:spcPts val="800"/>
              </a:spcAft>
              <a:buNone/>
            </a:pPr>
            <a:endParaRPr sz="1800" b="1" dirty="0">
              <a:solidFill>
                <a:srgbClr val="333333"/>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8"/>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Deployment Patterns</a:t>
            </a:r>
            <a:endParaRPr sz="2400" b="1">
              <a:latin typeface="Arial"/>
              <a:ea typeface="Arial"/>
              <a:cs typeface="Arial"/>
              <a:sym typeface="Arial"/>
            </a:endParaRPr>
          </a:p>
        </p:txBody>
      </p:sp>
      <p:sp>
        <p:nvSpPr>
          <p:cNvPr id="228" name="Google Shape;228;p18"/>
          <p:cNvSpPr txBox="1"/>
          <p:nvPr/>
        </p:nvSpPr>
        <p:spPr>
          <a:xfrm>
            <a:off x="0" y="869400"/>
            <a:ext cx="9144000" cy="4274100"/>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800"/>
              </a:spcAft>
              <a:buNone/>
            </a:pPr>
            <a:endParaRPr>
              <a:solidFill>
                <a:srgbClr val="33333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9"/>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Multiple Service Instances per host</a:t>
            </a:r>
            <a:endParaRPr sz="2400" b="1">
              <a:latin typeface="Arial"/>
              <a:ea typeface="Arial"/>
              <a:cs typeface="Arial"/>
              <a:sym typeface="Arial"/>
            </a:endParaRPr>
          </a:p>
        </p:txBody>
      </p:sp>
      <p:pic>
        <p:nvPicPr>
          <p:cNvPr id="234" name="Google Shape;234;p19"/>
          <p:cNvPicPr preferRelativeResize="0"/>
          <p:nvPr/>
        </p:nvPicPr>
        <p:blipFill>
          <a:blip r:embed="rId3">
            <a:alphaModFix/>
          </a:blip>
          <a:stretch>
            <a:fillRect/>
          </a:stretch>
        </p:blipFill>
        <p:spPr>
          <a:xfrm>
            <a:off x="1903457" y="1030225"/>
            <a:ext cx="4971025" cy="370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Multiple Service Instances per host</a:t>
            </a:r>
            <a:endParaRPr sz="2400" b="1">
              <a:latin typeface="Arial"/>
              <a:ea typeface="Arial"/>
              <a:cs typeface="Arial"/>
              <a:sym typeface="Arial"/>
            </a:endParaRPr>
          </a:p>
        </p:txBody>
      </p:sp>
      <p:sp>
        <p:nvSpPr>
          <p:cNvPr id="240" name="Google Shape;240;p20"/>
          <p:cNvSpPr txBox="1"/>
          <p:nvPr/>
        </p:nvSpPr>
        <p:spPr>
          <a:xfrm>
            <a:off x="367425" y="1573618"/>
            <a:ext cx="7641900" cy="2577531"/>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Run multiple instances of different services on a host</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More efficient resource utilization than the Service Instance per host pattern</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Drawbacks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Risk of conflicting resource requirements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Risk of conflicting dependency versions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limit the resources consumed by a service instance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monitor the resource consumption of each service instance.</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isolate each instance</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Single Service Instances per host</a:t>
            </a:r>
            <a:endParaRPr sz="2400" b="1">
              <a:latin typeface="Arial"/>
              <a:ea typeface="Arial"/>
              <a:cs typeface="Arial"/>
              <a:sym typeface="Arial"/>
            </a:endParaRPr>
          </a:p>
        </p:txBody>
      </p:sp>
      <p:sp>
        <p:nvSpPr>
          <p:cNvPr id="246" name="Google Shape;246;p21"/>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pic>
        <p:nvPicPr>
          <p:cNvPr id="247" name="Google Shape;247;p21"/>
          <p:cNvPicPr preferRelativeResize="0"/>
          <p:nvPr/>
        </p:nvPicPr>
        <p:blipFill>
          <a:blip r:embed="rId3">
            <a:alphaModFix/>
          </a:blip>
          <a:stretch>
            <a:fillRect/>
          </a:stretch>
        </p:blipFill>
        <p:spPr>
          <a:xfrm>
            <a:off x="2313874" y="1159325"/>
            <a:ext cx="4119575" cy="2280209"/>
          </a:xfrm>
          <a:prstGeom prst="rect">
            <a:avLst/>
          </a:prstGeom>
          <a:noFill/>
          <a:ln>
            <a:noFill/>
          </a:ln>
        </p:spPr>
      </p:pic>
    </p:spTree>
  </p:cSld>
  <p:clrMapOvr>
    <a:masterClrMapping/>
  </p:clrMapOvr>
</p:sld>
</file>

<file path=ppt/theme/theme1.xml><?xml version="1.0" encoding="utf-8"?>
<a:theme xmlns:a="http://schemas.openxmlformats.org/drawingml/2006/main" name="CollegePresentation">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1643</Words>
  <Application>Microsoft Macintosh PowerPoint</Application>
  <PresentationFormat>On-screen Show (16:9)</PresentationFormat>
  <Paragraphs>275</Paragraphs>
  <Slides>48</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Roboto</vt:lpstr>
      <vt:lpstr>Arial</vt:lpstr>
      <vt:lpstr>CollegePresentation</vt:lpstr>
      <vt:lpstr>Challenges of Microservices</vt:lpstr>
      <vt:lpstr>Decompose by business capability </vt:lpstr>
      <vt:lpstr>Microservice Architecture - e-commerce application</vt:lpstr>
      <vt:lpstr>How to decompose an application to service</vt:lpstr>
      <vt:lpstr>Decompose by subdomain  </vt:lpstr>
      <vt:lpstr>Deployment Patterns</vt:lpstr>
      <vt:lpstr>Multiple Service Instances per host</vt:lpstr>
      <vt:lpstr>Multiple Service Instances per host</vt:lpstr>
      <vt:lpstr>Single Service Instances per host</vt:lpstr>
      <vt:lpstr>Single Service Instances per host</vt:lpstr>
      <vt:lpstr>Service Instances per VM</vt:lpstr>
      <vt:lpstr>Service Instances per vm</vt:lpstr>
      <vt:lpstr>Service Instance per container</vt:lpstr>
      <vt:lpstr>Service Instance per container</vt:lpstr>
      <vt:lpstr>Service Instance per container</vt:lpstr>
      <vt:lpstr>Serverless Deployment</vt:lpstr>
      <vt:lpstr>Serverless Deployment</vt:lpstr>
      <vt:lpstr>Serverless Deployment</vt:lpstr>
      <vt:lpstr>Service Deployment Platform</vt:lpstr>
      <vt:lpstr>Communication Style</vt:lpstr>
      <vt:lpstr>Remote Procedure Invocation (RPI)</vt:lpstr>
      <vt:lpstr>Messaging </vt:lpstr>
      <vt:lpstr> Domain-specific protocol  </vt:lpstr>
      <vt:lpstr>External API</vt:lpstr>
      <vt:lpstr>API Gateway</vt:lpstr>
      <vt:lpstr>Backend For Frontend</vt:lpstr>
      <vt:lpstr>Transactional Messaging</vt:lpstr>
      <vt:lpstr>Transactional Messaging</vt:lpstr>
      <vt:lpstr>Service Discovery</vt:lpstr>
      <vt:lpstr>Problem of  discovery </vt:lpstr>
      <vt:lpstr>Client-side service discovery </vt:lpstr>
      <vt:lpstr>Server-side service discovery </vt:lpstr>
      <vt:lpstr>Service Registry</vt:lpstr>
      <vt:lpstr>Self Registration</vt:lpstr>
      <vt:lpstr>Third Party Registration</vt:lpstr>
      <vt:lpstr>Database </vt:lpstr>
      <vt:lpstr>Database Management</vt:lpstr>
      <vt:lpstr>Event Management</vt:lpstr>
      <vt:lpstr>  Command Query Responsibility Segregation (CQRS)</vt:lpstr>
      <vt:lpstr>  Command Query Responsibility Segregation (CQRS)</vt:lpstr>
      <vt:lpstr>Saga</vt:lpstr>
      <vt:lpstr>Security</vt:lpstr>
      <vt:lpstr>Access Token</vt:lpstr>
      <vt:lpstr>Testing</vt:lpstr>
      <vt:lpstr>Observability</vt:lpstr>
      <vt:lpstr>Observability</vt:lpstr>
      <vt:lpstr>Front-end</vt:lpstr>
      <vt:lpstr>UI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zekeLabs </dc:title>
  <cp:lastModifiedBy>Vijay Sriraman (srirsrir)</cp:lastModifiedBy>
  <cp:revision>23</cp:revision>
  <dcterms:modified xsi:type="dcterms:W3CDTF">2019-08-07T04:38:19Z</dcterms:modified>
</cp:coreProperties>
</file>